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1.svg" ContentType="image/svg+xml"/>
  <Override PartName="/ppt/media/image16.svg" ContentType="image/svg+xml"/>
  <Override PartName="/ppt/media/image18.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6.svg" ContentType="image/svg+xml"/>
  <Override PartName="/ppt/media/image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8288000" cy="10287000"/>
  <p:notesSz cx="6858000" cy="9144000"/>
  <p:embeddedFontLst>
    <p:embeddedFont>
      <p:font typeface="Montserrat Classic" panose="00000500000000000000"/>
      <p:regular r:id="rId23"/>
      <p:bold r:id="rId24"/>
    </p:embeddedFont>
    <p:embeddedFont>
      <p:font typeface="Montserrat Classic Bold" panose="00000500000000000000"/>
      <p:regular r:id="rId25"/>
      <p:bold r:id="rId26"/>
    </p:embeddedFont>
    <p:embeddedFont>
      <p:font typeface="Montserrat Light" panose="00000500000000000000"/>
      <p:regular r:id="rId27"/>
      <p:bold r:id="rId28"/>
    </p:embeddedFont>
    <p:embeddedFont>
      <p:font typeface="Archivo Black" panose="020B0A03020202020B04"/>
      <p:regular r:id="rId29"/>
    </p:embeddedFont>
    <p:embeddedFont>
      <p:font typeface="Montserrat Light Italics" panose="00000500000000000000"/>
      <p:regular r:id="rId30"/>
      <p:bold r:id="rId31"/>
    </p:embeddedFont>
    <p:embeddedFont>
      <p:font typeface="Montserrat Light Bold" panose="00000800000000000000"/>
      <p:bold r:id="rId32"/>
    </p:embeddedFont>
    <p:embeddedFont>
      <p:font typeface="Calibri" panose="020F050202020403020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5" d="100"/>
          <a:sy n="45" d="100"/>
        </p:scale>
        <p:origin x="159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font" Target="fonts/font14.fntdata"/><Relationship Id="rId35" Type="http://schemas.openxmlformats.org/officeDocument/2006/relationships/font" Target="fonts/font13.fntdata"/><Relationship Id="rId34" Type="http://schemas.openxmlformats.org/officeDocument/2006/relationships/font" Target="fonts/font12.fntdata"/><Relationship Id="rId33" Type="http://schemas.openxmlformats.org/officeDocument/2006/relationships/font" Target="fonts/font11.fntdata"/><Relationship Id="rId32" Type="http://schemas.openxmlformats.org/officeDocument/2006/relationships/font" Target="fonts/font10.fntdata"/><Relationship Id="rId31" Type="http://schemas.openxmlformats.org/officeDocument/2006/relationships/font" Target="fonts/font9.fntdata"/><Relationship Id="rId30" Type="http://schemas.openxmlformats.org/officeDocument/2006/relationships/font" Target="fonts/font8.fntdata"/><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8.svg"/><Relationship Id="rId2" Type="http://schemas.openxmlformats.org/officeDocument/2006/relationships/image" Target="../media/image7.jpe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8.svg"/><Relationship Id="rId2" Type="http://schemas.openxmlformats.org/officeDocument/2006/relationships/image" Target="../media/image7.jpe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jpe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12.jpe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7.jpeg"/><Relationship Id="rId7" Type="http://schemas.openxmlformats.org/officeDocument/2006/relationships/image" Target="../media/image46.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12.jpeg"/><Relationship Id="rId2" Type="http://schemas.openxmlformats.org/officeDocument/2006/relationships/image" Target="../media/image13.jpeg"/><Relationship Id="rId10" Type="http://schemas.openxmlformats.org/officeDocument/2006/relationships/slideLayout" Target="../slideLayouts/slideLayout7.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png"/><Relationship Id="rId7" Type="http://schemas.openxmlformats.org/officeDocument/2006/relationships/image" Target="../media/image8.svg"/><Relationship Id="rId6" Type="http://schemas.openxmlformats.org/officeDocument/2006/relationships/image" Target="../media/image7.jpeg"/><Relationship Id="rId5" Type="http://schemas.openxmlformats.org/officeDocument/2006/relationships/hyperlink" Target="https://www.sciencedirect.com/topics/psychology/internet-of-things" TargetMode="External"/><Relationship Id="rId4" Type="http://schemas.openxmlformats.org/officeDocument/2006/relationships/hyperlink" Target="https://www.sciencedirect.com/topics/computer-science/cloud-computing" TargetMode="External"/><Relationship Id="rId3" Type="http://schemas.openxmlformats.org/officeDocument/2006/relationships/hyperlink" Target="https://www.sciencedirect.com/topics/computer-science/artificial-intelligence" TargetMode="External"/><Relationship Id="rId2" Type="http://schemas.openxmlformats.org/officeDocument/2006/relationships/hyperlink" Target="https://www.sciencedirect.com/topics/computer-science/mobile-computing" TargetMode="External"/><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8.svg"/><Relationship Id="rId2" Type="http://schemas.openxmlformats.org/officeDocument/2006/relationships/image" Target="../media/image7.jpe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svg"/><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9" Type="http://schemas.openxmlformats.org/officeDocument/2006/relationships/image" Target="../media/image22.svg"/><Relationship Id="rId8" Type="http://schemas.openxmlformats.org/officeDocument/2006/relationships/image" Target="../media/image21.jpeg"/><Relationship Id="rId7" Type="http://schemas.openxmlformats.org/officeDocument/2006/relationships/image" Target="../media/image20.svg"/><Relationship Id="rId6" Type="http://schemas.openxmlformats.org/officeDocument/2006/relationships/image" Target="../media/image19.jpeg"/><Relationship Id="rId5" Type="http://schemas.openxmlformats.org/officeDocument/2006/relationships/image" Target="../media/image18.svg"/><Relationship Id="rId4" Type="http://schemas.openxmlformats.org/officeDocument/2006/relationships/image" Target="../media/image17.jpeg"/><Relationship Id="rId3" Type="http://schemas.openxmlformats.org/officeDocument/2006/relationships/image" Target="../media/image16.svg"/><Relationship Id="rId2" Type="http://schemas.openxmlformats.org/officeDocument/2006/relationships/image" Target="../media/image15.jpeg"/><Relationship Id="rId10" Type="http://schemas.openxmlformats.org/officeDocument/2006/relationships/slideLayout" Target="../slideLayouts/slideLayout7.xml"/><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9" Type="http://schemas.openxmlformats.org/officeDocument/2006/relationships/image" Target="../media/image30.svg"/><Relationship Id="rId8" Type="http://schemas.openxmlformats.org/officeDocument/2006/relationships/image" Target="../media/image29.jpeg"/><Relationship Id="rId7" Type="http://schemas.openxmlformats.org/officeDocument/2006/relationships/image" Target="../media/image28.svg"/><Relationship Id="rId6" Type="http://schemas.openxmlformats.org/officeDocument/2006/relationships/image" Target="../media/image27.jpeg"/><Relationship Id="rId5" Type="http://schemas.openxmlformats.org/officeDocument/2006/relationships/image" Target="../media/image26.svg"/><Relationship Id="rId4" Type="http://schemas.openxmlformats.org/officeDocument/2006/relationships/image" Target="../media/image25.jpeg"/><Relationship Id="rId3" Type="http://schemas.openxmlformats.org/officeDocument/2006/relationships/image" Target="../media/image24.svg"/><Relationship Id="rId2" Type="http://schemas.openxmlformats.org/officeDocument/2006/relationships/image" Target="../media/image23.jpeg"/><Relationship Id="rId13" Type="http://schemas.openxmlformats.org/officeDocument/2006/relationships/slideLayout" Target="../slideLayouts/slideLayout7.xml"/><Relationship Id="rId12" Type="http://schemas.openxmlformats.org/officeDocument/2006/relationships/image" Target="../media/image5.png"/><Relationship Id="rId11" Type="http://schemas.openxmlformats.org/officeDocument/2006/relationships/image" Target="../media/image32.svg"/><Relationship Id="rId10" Type="http://schemas.openxmlformats.org/officeDocument/2006/relationships/image" Target="../media/image31.jpe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1"/>
            <a:stretch>
              <a:fillRect b="-18555"/>
            </a:stretch>
          </a:blipFill>
        </p:spPr>
      </p:sp>
      <p:sp>
        <p:nvSpPr>
          <p:cNvPr id="3" name="Freeform 3"/>
          <p:cNvSpPr/>
          <p:nvPr/>
        </p:nvSpPr>
        <p:spPr>
          <a:xfrm rot="-4521330">
            <a:off x="4522202" y="1734737"/>
            <a:ext cx="14167639" cy="7119239"/>
          </a:xfrm>
          <a:custGeom>
            <a:avLst/>
            <a:gdLst/>
            <a:ahLst/>
            <a:cxnLst/>
            <a:rect l="l" t="t" r="r" b="b"/>
            <a:pathLst>
              <a:path w="14167639" h="7119239">
                <a:moveTo>
                  <a:pt x="0" y="0"/>
                </a:moveTo>
                <a:lnTo>
                  <a:pt x="14167639" y="0"/>
                </a:lnTo>
                <a:lnTo>
                  <a:pt x="14167639" y="7119238"/>
                </a:lnTo>
                <a:lnTo>
                  <a:pt x="0" y="7119238"/>
                </a:lnTo>
                <a:lnTo>
                  <a:pt x="0" y="0"/>
                </a:lnTo>
                <a:close/>
              </a:path>
            </a:pathLst>
          </a:custGeom>
          <a:blipFill>
            <a:blip r:embed="rId2"/>
            <a:stretch>
              <a:fillRect/>
            </a:stretch>
          </a:blipFill>
        </p:spPr>
      </p:sp>
      <p:grpSp>
        <p:nvGrpSpPr>
          <p:cNvPr id="4" name="Group 4"/>
          <p:cNvGrpSpPr/>
          <p:nvPr/>
        </p:nvGrpSpPr>
        <p:grpSpPr>
          <a:xfrm>
            <a:off x="9589607" y="0"/>
            <a:ext cx="8698393" cy="10400373"/>
            <a:chOff x="0" y="0"/>
            <a:chExt cx="8603361" cy="10286746"/>
          </a:xfrm>
        </p:grpSpPr>
        <p:sp>
          <p:nvSpPr>
            <p:cNvPr id="5" name="Freeform 5"/>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3"/>
              <a:stretch>
                <a:fillRect l="-114498" t="-230" r="-2201" b="-20632"/>
              </a:stretch>
            </a:blipFill>
          </p:spPr>
        </p:sp>
      </p:grpSp>
      <p:grpSp>
        <p:nvGrpSpPr>
          <p:cNvPr id="6" name="Group 6"/>
          <p:cNvGrpSpPr/>
          <p:nvPr/>
        </p:nvGrpSpPr>
        <p:grpSpPr>
          <a:xfrm>
            <a:off x="454889" y="6937923"/>
            <a:ext cx="17833111" cy="3555725"/>
            <a:chOff x="0" y="0"/>
            <a:chExt cx="4696786" cy="936487"/>
          </a:xfrm>
        </p:grpSpPr>
        <p:sp>
          <p:nvSpPr>
            <p:cNvPr id="7" name="Freeform 7"/>
            <p:cNvSpPr/>
            <p:nvPr/>
          </p:nvSpPr>
          <p:spPr>
            <a:xfrm>
              <a:off x="0" y="0"/>
              <a:ext cx="4696787" cy="936487"/>
            </a:xfrm>
            <a:custGeom>
              <a:avLst/>
              <a:gdLst/>
              <a:ahLst/>
              <a:cxnLst/>
              <a:rect l="l" t="t" r="r" b="b"/>
              <a:pathLst>
                <a:path w="4696787" h="936487">
                  <a:moveTo>
                    <a:pt x="0" y="0"/>
                  </a:moveTo>
                  <a:lnTo>
                    <a:pt x="4696787" y="0"/>
                  </a:lnTo>
                  <a:lnTo>
                    <a:pt x="4696787" y="936487"/>
                  </a:lnTo>
                  <a:lnTo>
                    <a:pt x="0" y="936487"/>
                  </a:lnTo>
                  <a:close/>
                </a:path>
              </a:pathLst>
            </a:custGeom>
            <a:solidFill>
              <a:srgbClr val="FFFFFF"/>
            </a:solidFill>
          </p:spPr>
        </p:sp>
        <p:sp>
          <p:nvSpPr>
            <p:cNvPr id="8" name="TextBox 8"/>
            <p:cNvSpPr txBox="1"/>
            <p:nvPr/>
          </p:nvSpPr>
          <p:spPr>
            <a:xfrm>
              <a:off x="0" y="-19050"/>
              <a:ext cx="4696786" cy="955537"/>
            </a:xfrm>
            <a:prstGeom prst="rect">
              <a:avLst/>
            </a:prstGeom>
          </p:spPr>
          <p:txBody>
            <a:bodyPr lIns="50800" tIns="50800" rIns="50800" bIns="50800" rtlCol="0" anchor="ctr"/>
            <a:lstStyle/>
            <a:p>
              <a:pPr algn="ctr">
                <a:lnSpc>
                  <a:spcPts val="2860"/>
                </a:lnSpc>
              </a:pPr>
            </a:p>
          </p:txBody>
        </p:sp>
      </p:grpSp>
      <p:sp>
        <p:nvSpPr>
          <p:cNvPr id="9" name="Freeform 9"/>
          <p:cNvSpPr/>
          <p:nvPr/>
        </p:nvSpPr>
        <p:spPr>
          <a:xfrm>
            <a:off x="4191521" y="6937923"/>
            <a:ext cx="9904959" cy="680751"/>
          </a:xfrm>
          <a:custGeom>
            <a:avLst/>
            <a:gdLst/>
            <a:ahLst/>
            <a:cxnLst/>
            <a:rect l="l" t="t" r="r" b="b"/>
            <a:pathLst>
              <a:path w="9904959" h="680751">
                <a:moveTo>
                  <a:pt x="0" y="0"/>
                </a:moveTo>
                <a:lnTo>
                  <a:pt x="9904958" y="0"/>
                </a:lnTo>
                <a:lnTo>
                  <a:pt x="9904958" y="680752"/>
                </a:lnTo>
                <a:lnTo>
                  <a:pt x="0" y="680752"/>
                </a:lnTo>
                <a:lnTo>
                  <a:pt x="0" y="0"/>
                </a:lnTo>
                <a:close/>
              </a:path>
            </a:pathLst>
          </a:custGeom>
          <a:blipFill>
            <a:blip r:embed="rId4"/>
            <a:stretch>
              <a:fillRect t="-187363"/>
            </a:stretch>
          </a:blipFill>
        </p:spPr>
      </p:sp>
      <p:sp>
        <p:nvSpPr>
          <p:cNvPr id="10" name="Freeform 10"/>
          <p:cNvSpPr/>
          <p:nvPr/>
        </p:nvSpPr>
        <p:spPr>
          <a:xfrm>
            <a:off x="76200" y="76956"/>
            <a:ext cx="1839527" cy="2551944"/>
          </a:xfrm>
          <a:custGeom>
            <a:avLst/>
            <a:gdLst/>
            <a:ahLst/>
            <a:cxnLst/>
            <a:rect l="l" t="t" r="r" b="b"/>
            <a:pathLst>
              <a:path w="1839527" h="2551944">
                <a:moveTo>
                  <a:pt x="0" y="0"/>
                </a:moveTo>
                <a:lnTo>
                  <a:pt x="1839527" y="0"/>
                </a:lnTo>
                <a:lnTo>
                  <a:pt x="1839527" y="2551944"/>
                </a:lnTo>
                <a:lnTo>
                  <a:pt x="0" y="2551944"/>
                </a:lnTo>
                <a:lnTo>
                  <a:pt x="0" y="0"/>
                </a:lnTo>
                <a:close/>
              </a:path>
            </a:pathLst>
          </a:custGeom>
          <a:blipFill>
            <a:blip r:embed="rId5"/>
            <a:stretch>
              <a:fillRect/>
            </a:stretch>
          </a:blipFill>
        </p:spPr>
      </p:sp>
      <p:sp>
        <p:nvSpPr>
          <p:cNvPr id="11" name="TextBox 11"/>
          <p:cNvSpPr txBox="1"/>
          <p:nvPr/>
        </p:nvSpPr>
        <p:spPr>
          <a:xfrm>
            <a:off x="-1151298" y="140520"/>
            <a:ext cx="15292155" cy="680085"/>
          </a:xfrm>
          <a:prstGeom prst="rect">
            <a:avLst/>
          </a:prstGeom>
        </p:spPr>
        <p:txBody>
          <a:bodyPr lIns="0" tIns="0" rIns="0" bIns="0" rtlCol="0" anchor="t">
            <a:spAutoFit/>
          </a:bodyPr>
          <a:lstStyle/>
          <a:p>
            <a:pPr algn="ctr">
              <a:lnSpc>
                <a:spcPts val="5520"/>
              </a:lnSpc>
            </a:pPr>
            <a:r>
              <a:rPr lang="en-US" sz="4000" spc="5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VISITASI AGENDA PEMBELAJARAN</a:t>
            </a:r>
            <a:endParaRPr lang="en-US" sz="4000" spc="5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12" name="TextBox 12"/>
          <p:cNvSpPr txBox="1"/>
          <p:nvPr/>
        </p:nvSpPr>
        <p:spPr>
          <a:xfrm>
            <a:off x="2698556" y="962025"/>
            <a:ext cx="7345101" cy="637032"/>
          </a:xfrm>
          <a:prstGeom prst="rect">
            <a:avLst/>
          </a:prstGeom>
        </p:spPr>
        <p:txBody>
          <a:bodyPr lIns="0" tIns="0" rIns="0" bIns="0" rtlCol="0" anchor="t">
            <a:spAutoFit/>
          </a:bodyPr>
          <a:lstStyle/>
          <a:p>
            <a:pPr algn="ctr">
              <a:lnSpc>
                <a:spcPts val="5245"/>
              </a:lnSpc>
            </a:pPr>
            <a:r>
              <a:rPr lang="en-US" sz="3800" spc="53">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CATUR PRASETYA</a:t>
            </a:r>
            <a:endParaRPr lang="en-US" sz="3800" spc="53">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13" name="TextBox 13"/>
          <p:cNvSpPr txBox="1"/>
          <p:nvPr/>
        </p:nvSpPr>
        <p:spPr>
          <a:xfrm>
            <a:off x="576252" y="7784973"/>
            <a:ext cx="5918527" cy="2502027"/>
          </a:xfrm>
          <a:prstGeom prst="rect">
            <a:avLst/>
          </a:prstGeom>
        </p:spPr>
        <p:txBody>
          <a:bodyPr lIns="0" tIns="0" rIns="0" bIns="0" rtlCol="0" anchor="t">
            <a:spAutoFit/>
          </a:bodyPr>
          <a:lstStyle/>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KELOMPOK INTEGRITAS KEPEMIMPINAN:</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1.NANANG PRIHASMOKO (338)</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2.UCUK SUPRIYADI (340)</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3.FITRI SYOFIANI (345)</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4.HASRIPUDIN (347)</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5.CECEP SUSATIYA (348)</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6.TEUKU ELVITRASYAH (353)</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sp>
        <p:nvSpPr>
          <p:cNvPr id="14" name="TextBox 14"/>
          <p:cNvSpPr txBox="1"/>
          <p:nvPr/>
        </p:nvSpPr>
        <p:spPr>
          <a:xfrm>
            <a:off x="6184736" y="7784973"/>
            <a:ext cx="5918527" cy="2502027"/>
          </a:xfrm>
          <a:prstGeom prst="rect">
            <a:avLst/>
          </a:prstGeom>
        </p:spPr>
        <p:txBody>
          <a:bodyPr lIns="0" tIns="0" rIns="0" bIns="0" rtlCol="0" anchor="t">
            <a:spAutoFit/>
          </a:bodyPr>
          <a:lstStyle/>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KELOMPOK KEPEMIMPINAN STRATEGIS:</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1.Hamumpuni Retno Sari S KM</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2.Eko Hardiyanto S.Kom</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3.Tri Adi Hari Sulistia SH</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4.Yusuf Kidingallo SP RAD (K)RI M Kes</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5.Budi Susanto Spd Msi</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6.Trie Aprianto SH MH</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sp>
        <p:nvSpPr>
          <p:cNvPr id="15" name="TextBox 15"/>
          <p:cNvSpPr txBox="1"/>
          <p:nvPr/>
        </p:nvSpPr>
        <p:spPr>
          <a:xfrm>
            <a:off x="12369473" y="7784973"/>
            <a:ext cx="5918527" cy="2502027"/>
          </a:xfrm>
          <a:prstGeom prst="rect">
            <a:avLst/>
          </a:prstGeom>
        </p:spPr>
        <p:txBody>
          <a:bodyPr lIns="0" tIns="0" rIns="0" bIns="0" rtlCol="0" anchor="t">
            <a:spAutoFit/>
          </a:bodyPr>
          <a:lstStyle/>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KELOMPOK MANAJEMEN STRATEGIS:</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1.AMBAR VITANINGRUM, S.E.M.M. (336)</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2.dr. I NYOMAN GUSTAMA, M.M. (337)</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3.ISKANDAR, S.E., M.M. (341)</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4.HENI MULYONO, S.T. (349)</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5.BASKORO PRAMUDITO, S.E. (351)</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r>
              <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6.MURNIATUL PROVANTI, S.H., M.H. (352)</a:t>
            </a: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2485"/>
              </a:lnSpc>
            </a:pPr>
            <a:endParaRPr lang="en-US" sz="1800" spc="95">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sp>
        <p:nvSpPr>
          <p:cNvPr id="16" name="TextBox 16"/>
          <p:cNvSpPr txBox="1"/>
          <p:nvPr/>
        </p:nvSpPr>
        <p:spPr>
          <a:xfrm>
            <a:off x="0" y="3078630"/>
            <a:ext cx="10167330" cy="3265932"/>
          </a:xfrm>
          <a:prstGeom prst="rect">
            <a:avLst/>
          </a:prstGeom>
        </p:spPr>
        <p:txBody>
          <a:bodyPr lIns="0" tIns="0" rIns="0" bIns="0" rtlCol="0" anchor="t">
            <a:spAutoFit/>
          </a:bodyPr>
          <a:lstStyle/>
          <a:p>
            <a:pPr algn="l">
              <a:lnSpc>
                <a:spcPts val="5245"/>
              </a:lnSpc>
            </a:pPr>
            <a:r>
              <a:rPr lang="en-US" sz="3800" spc="53">
                <a:solidFill>
                  <a:srgbClr val="040506"/>
                </a:solidFill>
                <a:latin typeface="Montserrat Classic Bold" panose="00000500000000000000"/>
                <a:ea typeface="Montserrat Classic Bold" panose="00000500000000000000"/>
                <a:cs typeface="Montserrat Classic Bold" panose="00000500000000000000"/>
                <a:sym typeface="Montserrat Classic Bold" panose="00000500000000000000"/>
              </a:rPr>
              <a:t>IMPLEMENTASI INTEGRITAS KEPEMIMPINAN, KEPEMIMPINAN STRATEGIS, DAN MANAJEMEN STRATEGIS</a:t>
            </a:r>
            <a:endParaRPr lang="en-US" sz="3800" spc="53">
              <a:solidFill>
                <a:srgbClr val="040506"/>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algn="l">
              <a:lnSpc>
                <a:spcPts val="5245"/>
              </a:lnSpc>
            </a:pPr>
            <a:endParaRPr lang="en-US" sz="3800" spc="53">
              <a:solidFill>
                <a:srgbClr val="040506"/>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grpSp>
        <p:nvGrpSpPr>
          <p:cNvPr id="3" name="Group 3"/>
          <p:cNvGrpSpPr/>
          <p:nvPr/>
        </p:nvGrpSpPr>
        <p:grpSpPr>
          <a:xfrm>
            <a:off x="-7882825" y="-684819"/>
            <a:ext cx="24544052" cy="1825362"/>
            <a:chOff x="0" y="0"/>
            <a:chExt cx="2942894" cy="218865"/>
          </a:xfrm>
        </p:grpSpPr>
        <p:sp>
          <p:nvSpPr>
            <p:cNvPr id="4" name="Freeform 4"/>
            <p:cNvSpPr/>
            <p:nvPr/>
          </p:nvSpPr>
          <p:spPr>
            <a:xfrm>
              <a:off x="0" y="0"/>
              <a:ext cx="2942894" cy="218865"/>
            </a:xfrm>
            <a:custGeom>
              <a:avLst/>
              <a:gdLst/>
              <a:ahLst/>
              <a:cxnLst/>
              <a:rect l="l" t="t" r="r" b="b"/>
              <a:pathLst>
                <a:path w="2942894" h="218865">
                  <a:moveTo>
                    <a:pt x="2739694" y="0"/>
                  </a:moveTo>
                  <a:lnTo>
                    <a:pt x="0" y="0"/>
                  </a:lnTo>
                  <a:lnTo>
                    <a:pt x="203200" y="218865"/>
                  </a:lnTo>
                  <a:lnTo>
                    <a:pt x="2942894" y="218865"/>
                  </a:lnTo>
                  <a:lnTo>
                    <a:pt x="2739694" y="0"/>
                  </a:lnTo>
                  <a:close/>
                </a:path>
              </a:pathLst>
            </a:custGeom>
            <a:solidFill>
              <a:srgbClr val="010101"/>
            </a:solidFill>
            <a:ln cap="sq">
              <a:noFill/>
              <a:prstDash val="solid"/>
              <a:miter/>
            </a:ln>
          </p:spPr>
        </p:sp>
        <p:sp>
          <p:nvSpPr>
            <p:cNvPr id="5" name="TextBox 5"/>
            <p:cNvSpPr txBox="1"/>
            <p:nvPr/>
          </p:nvSpPr>
          <p:spPr>
            <a:xfrm>
              <a:off x="101600" y="-19050"/>
              <a:ext cx="2739694" cy="237915"/>
            </a:xfrm>
            <a:prstGeom prst="rect">
              <a:avLst/>
            </a:prstGeom>
          </p:spPr>
          <p:txBody>
            <a:bodyPr lIns="50800" tIns="50800" rIns="50800" bIns="50800" rtlCol="0" anchor="ctr"/>
            <a:lstStyle/>
            <a:p>
              <a:pPr marL="0" lvl="0" indent="0" algn="ctr">
                <a:lnSpc>
                  <a:spcPts val="2860"/>
                </a:lnSpc>
                <a:spcBef>
                  <a:spcPct val="0"/>
                </a:spcBef>
              </a:pPr>
            </a:p>
          </p:txBody>
        </p:sp>
      </p:grpSp>
      <p:grpSp>
        <p:nvGrpSpPr>
          <p:cNvPr id="6" name="Group 6"/>
          <p:cNvGrpSpPr/>
          <p:nvPr/>
        </p:nvGrpSpPr>
        <p:grpSpPr>
          <a:xfrm>
            <a:off x="474700" y="1257299"/>
            <a:ext cx="736150" cy="893406"/>
            <a:chOff x="0" y="-67697"/>
            <a:chExt cx="193883" cy="235300"/>
          </a:xfrm>
        </p:grpSpPr>
        <p:sp>
          <p:nvSpPr>
            <p:cNvPr id="7" name="Freeform 7"/>
            <p:cNvSpPr/>
            <p:nvPr/>
          </p:nvSpPr>
          <p:spPr>
            <a:xfrm>
              <a:off x="0" y="-67697"/>
              <a:ext cx="193883" cy="167603"/>
            </a:xfrm>
            <a:custGeom>
              <a:avLst/>
              <a:gdLst/>
              <a:ahLst/>
              <a:cxnLst/>
              <a:rect l="l" t="t" r="r" b="b"/>
              <a:pathLst>
                <a:path w="193883" h="167603">
                  <a:moveTo>
                    <a:pt x="83802" y="0"/>
                  </a:moveTo>
                  <a:lnTo>
                    <a:pt x="110081" y="0"/>
                  </a:lnTo>
                  <a:cubicBezTo>
                    <a:pt x="156364" y="0"/>
                    <a:pt x="193883" y="37519"/>
                    <a:pt x="193883" y="83802"/>
                  </a:cubicBezTo>
                  <a:lnTo>
                    <a:pt x="193883" y="83802"/>
                  </a:lnTo>
                  <a:cubicBezTo>
                    <a:pt x="193883" y="130084"/>
                    <a:pt x="156364" y="167603"/>
                    <a:pt x="110081" y="167603"/>
                  </a:cubicBezTo>
                  <a:lnTo>
                    <a:pt x="83802" y="167603"/>
                  </a:lnTo>
                  <a:cubicBezTo>
                    <a:pt x="37519" y="167603"/>
                    <a:pt x="0" y="130084"/>
                    <a:pt x="0" y="83802"/>
                  </a:cubicBezTo>
                  <a:lnTo>
                    <a:pt x="0" y="83802"/>
                  </a:lnTo>
                  <a:cubicBezTo>
                    <a:pt x="0" y="37519"/>
                    <a:pt x="37519" y="0"/>
                    <a:pt x="83802" y="0"/>
                  </a:cubicBezTo>
                  <a:close/>
                </a:path>
              </a:pathLst>
            </a:custGeom>
            <a:solidFill>
              <a:srgbClr val="1A1A1A"/>
            </a:solidFill>
          </p:spPr>
        </p:sp>
        <p:sp>
          <p:nvSpPr>
            <p:cNvPr id="8" name="TextBox 8"/>
            <p:cNvSpPr txBox="1"/>
            <p:nvPr/>
          </p:nvSpPr>
          <p:spPr>
            <a:xfrm>
              <a:off x="0" y="-66675"/>
              <a:ext cx="193883" cy="234278"/>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01</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
        <p:nvSpPr>
          <p:cNvPr id="9" name="TextBox 9"/>
          <p:cNvSpPr txBox="1"/>
          <p:nvPr/>
        </p:nvSpPr>
        <p:spPr>
          <a:xfrm>
            <a:off x="-590806" y="257848"/>
            <a:ext cx="17252032" cy="1143762"/>
          </a:xfrm>
          <a:prstGeom prst="rect">
            <a:avLst/>
          </a:prstGeom>
        </p:spPr>
        <p:txBody>
          <a:bodyPr lIns="0" tIns="0" rIns="0" bIns="0" rtlCol="0" anchor="t">
            <a:spAutoFit/>
          </a:bodyPr>
          <a:lstStyle/>
          <a:p>
            <a:pPr algn="ctr">
              <a:lnSpc>
                <a:spcPts val="4555"/>
              </a:lnSpc>
            </a:pPr>
            <a:r>
              <a:rPr lang="en-US" sz="3300" spc="26">
                <a:solidFill>
                  <a:srgbClr val="FFFFFF"/>
                </a:solidFill>
                <a:latin typeface="Archivo Black" panose="020B0A03020202020B04"/>
                <a:ea typeface="Archivo Black" panose="020B0A03020202020B04"/>
                <a:cs typeface="Archivo Black" panose="020B0A03020202020B04"/>
                <a:sym typeface="Archivo Black" panose="020B0A03020202020B04"/>
              </a:rPr>
              <a:t>IMPLEMENTASI MANAJEMEN STRATEGIS SEKTOR PUBLIK (MSSP)</a:t>
            </a:r>
            <a:endParaRPr lang="en-US" sz="3300" spc="26">
              <a:solidFill>
                <a:srgbClr val="FFFFFF"/>
              </a:solidFill>
              <a:latin typeface="Archivo Black" panose="020B0A03020202020B04"/>
              <a:ea typeface="Archivo Black" panose="020B0A03020202020B04"/>
              <a:cs typeface="Archivo Black" panose="020B0A03020202020B04"/>
              <a:sym typeface="Archivo Black" panose="020B0A03020202020B04"/>
            </a:endParaRPr>
          </a:p>
          <a:p>
            <a:pPr marL="0" lvl="0" indent="0" algn="ctr">
              <a:lnSpc>
                <a:spcPts val="4555"/>
              </a:lnSpc>
              <a:spcBef>
                <a:spcPct val="0"/>
              </a:spcBef>
            </a:pPr>
            <a:endParaRPr lang="en-US" sz="3300" spc="26">
              <a:solidFill>
                <a:srgbClr val="FFFFFF"/>
              </a:solidFill>
              <a:latin typeface="Archivo Black" panose="020B0A03020202020B04"/>
              <a:ea typeface="Archivo Black" panose="020B0A03020202020B04"/>
              <a:cs typeface="Archivo Black" panose="020B0A03020202020B04"/>
              <a:sym typeface="Archivo Black" panose="020B0A03020202020B04"/>
            </a:endParaRPr>
          </a:p>
        </p:txBody>
      </p:sp>
      <p:grpSp>
        <p:nvGrpSpPr>
          <p:cNvPr id="10" name="Group 10"/>
          <p:cNvGrpSpPr/>
          <p:nvPr/>
        </p:nvGrpSpPr>
        <p:grpSpPr>
          <a:xfrm>
            <a:off x="474700" y="2467749"/>
            <a:ext cx="736150" cy="915978"/>
            <a:chOff x="0" y="-66675"/>
            <a:chExt cx="193883" cy="241245"/>
          </a:xfrm>
        </p:grpSpPr>
        <p:sp>
          <p:nvSpPr>
            <p:cNvPr id="11" name="Freeform 11"/>
            <p:cNvSpPr/>
            <p:nvPr/>
          </p:nvSpPr>
          <p:spPr>
            <a:xfrm>
              <a:off x="0" y="-64370"/>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12" name="TextBox 12"/>
            <p:cNvSpPr txBox="1"/>
            <p:nvPr/>
          </p:nvSpPr>
          <p:spPr>
            <a:xfrm>
              <a:off x="0" y="-66675"/>
              <a:ext cx="193883" cy="241245"/>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02</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
        <p:nvSpPr>
          <p:cNvPr id="13" name="TextBox 13"/>
          <p:cNvSpPr txBox="1"/>
          <p:nvPr/>
        </p:nvSpPr>
        <p:spPr>
          <a:xfrm>
            <a:off x="1390348" y="1363510"/>
            <a:ext cx="14282374" cy="118567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Memprioritaskan pembenahan manajemen Research, mengikuti norma dan standar global.</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0" lvl="0" indent="0" algn="just">
              <a:lnSpc>
                <a:spcPts val="3175"/>
              </a:lnSpc>
              <a:spcBef>
                <a:spcPct val="0"/>
              </a:spcBef>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grpSp>
        <p:nvGrpSpPr>
          <p:cNvPr id="14" name="Group 14"/>
          <p:cNvGrpSpPr/>
          <p:nvPr/>
        </p:nvGrpSpPr>
        <p:grpSpPr>
          <a:xfrm>
            <a:off x="474700" y="3695699"/>
            <a:ext cx="736150" cy="921051"/>
            <a:chOff x="0" y="-68011"/>
            <a:chExt cx="193883" cy="242581"/>
          </a:xfrm>
        </p:grpSpPr>
        <p:sp>
          <p:nvSpPr>
            <p:cNvPr id="15" name="Freeform 15"/>
            <p:cNvSpPr/>
            <p:nvPr/>
          </p:nvSpPr>
          <p:spPr>
            <a:xfrm>
              <a:off x="0" y="-68011"/>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16" name="TextBox 16"/>
            <p:cNvSpPr txBox="1"/>
            <p:nvPr/>
          </p:nvSpPr>
          <p:spPr>
            <a:xfrm>
              <a:off x="0" y="-66675"/>
              <a:ext cx="193883" cy="241245"/>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03</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
        <p:nvSpPr>
          <p:cNvPr id="17" name="TextBox 17"/>
          <p:cNvSpPr txBox="1"/>
          <p:nvPr/>
        </p:nvSpPr>
        <p:spPr>
          <a:xfrm>
            <a:off x="1390348" y="2577287"/>
            <a:ext cx="13499822" cy="118567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Mempercepat peningkatan kapasitas kompetensi riset melalui peningkatan kualifikasi SDM.</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8" name="Freeform 18"/>
          <p:cNvSpPr/>
          <p:nvPr/>
        </p:nvSpPr>
        <p:spPr>
          <a:xfrm>
            <a:off x="13779447" y="7532947"/>
            <a:ext cx="902910" cy="902910"/>
          </a:xfrm>
          <a:custGeom>
            <a:avLst/>
            <a:gdLst/>
            <a:ahLst/>
            <a:cxnLst/>
            <a:rect l="l" t="t" r="r" b="b"/>
            <a:pathLst>
              <a:path w="902910" h="902910">
                <a:moveTo>
                  <a:pt x="0" y="0"/>
                </a:moveTo>
                <a:lnTo>
                  <a:pt x="902910" y="0"/>
                </a:lnTo>
                <a:lnTo>
                  <a:pt x="902910" y="902910"/>
                </a:lnTo>
                <a:lnTo>
                  <a:pt x="0" y="902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16448473" y="7735056"/>
            <a:ext cx="1839527" cy="2551944"/>
          </a:xfrm>
          <a:custGeom>
            <a:avLst/>
            <a:gdLst/>
            <a:ahLst/>
            <a:cxnLst/>
            <a:rect l="l" t="t" r="r" b="b"/>
            <a:pathLst>
              <a:path w="1839527" h="2551944">
                <a:moveTo>
                  <a:pt x="0" y="0"/>
                </a:moveTo>
                <a:lnTo>
                  <a:pt x="1839527" y="0"/>
                </a:lnTo>
                <a:lnTo>
                  <a:pt x="1839527" y="2551944"/>
                </a:lnTo>
                <a:lnTo>
                  <a:pt x="0" y="2551944"/>
                </a:lnTo>
                <a:lnTo>
                  <a:pt x="0" y="0"/>
                </a:lnTo>
                <a:close/>
              </a:path>
            </a:pathLst>
          </a:custGeom>
          <a:blipFill>
            <a:blip r:embed="rId4"/>
            <a:stretch>
              <a:fillRect/>
            </a:stretch>
          </a:blipFill>
        </p:spPr>
      </p:sp>
      <p:sp>
        <p:nvSpPr>
          <p:cNvPr id="20" name="TextBox 20"/>
          <p:cNvSpPr txBox="1"/>
          <p:nvPr/>
        </p:nvSpPr>
        <p:spPr>
          <a:xfrm>
            <a:off x="1390348" y="3724859"/>
            <a:ext cx="13499822" cy="158572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Peningkatan peran BRIN sebagai penyedia infrastruktur, riset nasional menjadi tempat berkolaborasi untuk aktifitas kreatif berbasis IPTEK yang terbuka bagi semua kalangan (akademis, mahasiswa, dan industri).</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21" name="TextBox 21"/>
          <p:cNvSpPr txBox="1"/>
          <p:nvPr/>
        </p:nvSpPr>
        <p:spPr>
          <a:xfrm>
            <a:off x="1285299" y="5339156"/>
            <a:ext cx="13499822" cy="118567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Penerapan strategi open platform sebagai media untuk berkolaborasi dengan Kementerian Lembaga dan stakeholder, serta pelaku usaha sektor industri.</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grpSp>
        <p:nvGrpSpPr>
          <p:cNvPr id="22" name="Group 22"/>
          <p:cNvGrpSpPr/>
          <p:nvPr/>
        </p:nvGrpSpPr>
        <p:grpSpPr>
          <a:xfrm>
            <a:off x="474700" y="5214074"/>
            <a:ext cx="736150" cy="915978"/>
            <a:chOff x="0" y="-66675"/>
            <a:chExt cx="193883" cy="241245"/>
          </a:xfrm>
        </p:grpSpPr>
        <p:sp>
          <p:nvSpPr>
            <p:cNvPr id="23" name="Freeform 23"/>
            <p:cNvSpPr/>
            <p:nvPr/>
          </p:nvSpPr>
          <p:spPr>
            <a:xfrm>
              <a:off x="0" y="-65193"/>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24" name="TextBox 24"/>
            <p:cNvSpPr txBox="1"/>
            <p:nvPr/>
          </p:nvSpPr>
          <p:spPr>
            <a:xfrm>
              <a:off x="0" y="-66675"/>
              <a:ext cx="193883" cy="241245"/>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04</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grpSp>
        <p:nvGrpSpPr>
          <p:cNvPr id="3" name="Group 3"/>
          <p:cNvGrpSpPr/>
          <p:nvPr/>
        </p:nvGrpSpPr>
        <p:grpSpPr>
          <a:xfrm>
            <a:off x="-7882825" y="-684819"/>
            <a:ext cx="24544052" cy="1825362"/>
            <a:chOff x="0" y="0"/>
            <a:chExt cx="2942894" cy="218865"/>
          </a:xfrm>
        </p:grpSpPr>
        <p:sp>
          <p:nvSpPr>
            <p:cNvPr id="4" name="Freeform 4"/>
            <p:cNvSpPr/>
            <p:nvPr/>
          </p:nvSpPr>
          <p:spPr>
            <a:xfrm>
              <a:off x="0" y="0"/>
              <a:ext cx="2942894" cy="218865"/>
            </a:xfrm>
            <a:custGeom>
              <a:avLst/>
              <a:gdLst/>
              <a:ahLst/>
              <a:cxnLst/>
              <a:rect l="l" t="t" r="r" b="b"/>
              <a:pathLst>
                <a:path w="2942894" h="218865">
                  <a:moveTo>
                    <a:pt x="2739694" y="0"/>
                  </a:moveTo>
                  <a:lnTo>
                    <a:pt x="0" y="0"/>
                  </a:lnTo>
                  <a:lnTo>
                    <a:pt x="203200" y="218865"/>
                  </a:lnTo>
                  <a:lnTo>
                    <a:pt x="2942894" y="218865"/>
                  </a:lnTo>
                  <a:lnTo>
                    <a:pt x="2739694" y="0"/>
                  </a:lnTo>
                  <a:close/>
                </a:path>
              </a:pathLst>
            </a:custGeom>
            <a:solidFill>
              <a:srgbClr val="010101"/>
            </a:solidFill>
            <a:ln cap="sq">
              <a:noFill/>
              <a:prstDash val="solid"/>
              <a:miter/>
            </a:ln>
          </p:spPr>
        </p:sp>
        <p:sp>
          <p:nvSpPr>
            <p:cNvPr id="5" name="TextBox 5"/>
            <p:cNvSpPr txBox="1"/>
            <p:nvPr/>
          </p:nvSpPr>
          <p:spPr>
            <a:xfrm>
              <a:off x="101600" y="-19050"/>
              <a:ext cx="2739694" cy="237915"/>
            </a:xfrm>
            <a:prstGeom prst="rect">
              <a:avLst/>
            </a:prstGeom>
          </p:spPr>
          <p:txBody>
            <a:bodyPr lIns="50800" tIns="50800" rIns="50800" bIns="50800" rtlCol="0" anchor="ctr"/>
            <a:lstStyle/>
            <a:p>
              <a:pPr marL="0" lvl="0" indent="0" algn="ctr">
                <a:lnSpc>
                  <a:spcPts val="2860"/>
                </a:lnSpc>
                <a:spcBef>
                  <a:spcPct val="0"/>
                </a:spcBef>
              </a:pPr>
            </a:p>
          </p:txBody>
        </p:sp>
      </p:grpSp>
      <p:grpSp>
        <p:nvGrpSpPr>
          <p:cNvPr id="6" name="Group 6"/>
          <p:cNvGrpSpPr/>
          <p:nvPr/>
        </p:nvGrpSpPr>
        <p:grpSpPr>
          <a:xfrm>
            <a:off x="474700" y="1257299"/>
            <a:ext cx="736150" cy="893406"/>
            <a:chOff x="0" y="-67697"/>
            <a:chExt cx="193883" cy="235300"/>
          </a:xfrm>
        </p:grpSpPr>
        <p:sp>
          <p:nvSpPr>
            <p:cNvPr id="7" name="Freeform 7"/>
            <p:cNvSpPr/>
            <p:nvPr/>
          </p:nvSpPr>
          <p:spPr>
            <a:xfrm>
              <a:off x="0" y="-67697"/>
              <a:ext cx="193883" cy="167603"/>
            </a:xfrm>
            <a:custGeom>
              <a:avLst/>
              <a:gdLst/>
              <a:ahLst/>
              <a:cxnLst/>
              <a:rect l="l" t="t" r="r" b="b"/>
              <a:pathLst>
                <a:path w="193883" h="167603">
                  <a:moveTo>
                    <a:pt x="83802" y="0"/>
                  </a:moveTo>
                  <a:lnTo>
                    <a:pt x="110081" y="0"/>
                  </a:lnTo>
                  <a:cubicBezTo>
                    <a:pt x="156364" y="0"/>
                    <a:pt x="193883" y="37519"/>
                    <a:pt x="193883" y="83802"/>
                  </a:cubicBezTo>
                  <a:lnTo>
                    <a:pt x="193883" y="83802"/>
                  </a:lnTo>
                  <a:cubicBezTo>
                    <a:pt x="193883" y="130084"/>
                    <a:pt x="156364" y="167603"/>
                    <a:pt x="110081" y="167603"/>
                  </a:cubicBezTo>
                  <a:lnTo>
                    <a:pt x="83802" y="167603"/>
                  </a:lnTo>
                  <a:cubicBezTo>
                    <a:pt x="37519" y="167603"/>
                    <a:pt x="0" y="130084"/>
                    <a:pt x="0" y="83802"/>
                  </a:cubicBezTo>
                  <a:lnTo>
                    <a:pt x="0" y="83802"/>
                  </a:lnTo>
                  <a:cubicBezTo>
                    <a:pt x="0" y="37519"/>
                    <a:pt x="37519" y="0"/>
                    <a:pt x="83802" y="0"/>
                  </a:cubicBezTo>
                  <a:close/>
                </a:path>
              </a:pathLst>
            </a:custGeom>
            <a:solidFill>
              <a:srgbClr val="1A1A1A"/>
            </a:solidFill>
          </p:spPr>
        </p:sp>
        <p:sp>
          <p:nvSpPr>
            <p:cNvPr id="8" name="TextBox 8"/>
            <p:cNvSpPr txBox="1"/>
            <p:nvPr/>
          </p:nvSpPr>
          <p:spPr>
            <a:xfrm>
              <a:off x="0" y="-66675"/>
              <a:ext cx="193883" cy="234278"/>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01</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
        <p:nvSpPr>
          <p:cNvPr id="9" name="TextBox 9"/>
          <p:cNvSpPr txBox="1"/>
          <p:nvPr/>
        </p:nvSpPr>
        <p:spPr>
          <a:xfrm>
            <a:off x="-590806" y="257848"/>
            <a:ext cx="17252032" cy="1143762"/>
          </a:xfrm>
          <a:prstGeom prst="rect">
            <a:avLst/>
          </a:prstGeom>
        </p:spPr>
        <p:txBody>
          <a:bodyPr lIns="0" tIns="0" rIns="0" bIns="0" rtlCol="0" anchor="t">
            <a:spAutoFit/>
          </a:bodyPr>
          <a:lstStyle/>
          <a:p>
            <a:pPr algn="ctr">
              <a:lnSpc>
                <a:spcPts val="4555"/>
              </a:lnSpc>
            </a:pPr>
            <a:r>
              <a:rPr lang="en-US" sz="3300" spc="26">
                <a:solidFill>
                  <a:srgbClr val="FFFFFF"/>
                </a:solidFill>
                <a:latin typeface="Archivo Black" panose="020B0A03020202020B04"/>
                <a:ea typeface="Archivo Black" panose="020B0A03020202020B04"/>
                <a:cs typeface="Archivo Black" panose="020B0A03020202020B04"/>
                <a:sym typeface="Archivo Black" panose="020B0A03020202020B04"/>
              </a:rPr>
              <a:t>IMPLEMENTASI MARKETING SEKTOR PUBLIK (MSP)</a:t>
            </a:r>
            <a:endParaRPr lang="en-US" sz="3300" spc="26">
              <a:solidFill>
                <a:srgbClr val="FFFFFF"/>
              </a:solidFill>
              <a:latin typeface="Archivo Black" panose="020B0A03020202020B04"/>
              <a:ea typeface="Archivo Black" panose="020B0A03020202020B04"/>
              <a:cs typeface="Archivo Black" panose="020B0A03020202020B04"/>
              <a:sym typeface="Archivo Black" panose="020B0A03020202020B04"/>
            </a:endParaRPr>
          </a:p>
          <a:p>
            <a:pPr marL="0" lvl="0" indent="0" algn="ctr">
              <a:lnSpc>
                <a:spcPts val="4555"/>
              </a:lnSpc>
              <a:spcBef>
                <a:spcPct val="0"/>
              </a:spcBef>
            </a:pPr>
            <a:endParaRPr lang="en-US" sz="3300" spc="26">
              <a:solidFill>
                <a:srgbClr val="FFFFFF"/>
              </a:solidFill>
              <a:latin typeface="Archivo Black" panose="020B0A03020202020B04"/>
              <a:ea typeface="Archivo Black" panose="020B0A03020202020B04"/>
              <a:cs typeface="Archivo Black" panose="020B0A03020202020B04"/>
              <a:sym typeface="Archivo Black" panose="020B0A03020202020B04"/>
            </a:endParaRPr>
          </a:p>
        </p:txBody>
      </p:sp>
      <p:grpSp>
        <p:nvGrpSpPr>
          <p:cNvPr id="10" name="Group 10"/>
          <p:cNvGrpSpPr/>
          <p:nvPr/>
        </p:nvGrpSpPr>
        <p:grpSpPr>
          <a:xfrm>
            <a:off x="474700" y="2391549"/>
            <a:ext cx="736150" cy="915978"/>
            <a:chOff x="0" y="-66675"/>
            <a:chExt cx="193883" cy="241245"/>
          </a:xfrm>
        </p:grpSpPr>
        <p:sp>
          <p:nvSpPr>
            <p:cNvPr id="11" name="Freeform 11"/>
            <p:cNvSpPr/>
            <p:nvPr/>
          </p:nvSpPr>
          <p:spPr>
            <a:xfrm>
              <a:off x="0" y="-64370"/>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12" name="TextBox 12"/>
            <p:cNvSpPr txBox="1"/>
            <p:nvPr/>
          </p:nvSpPr>
          <p:spPr>
            <a:xfrm>
              <a:off x="0" y="-66675"/>
              <a:ext cx="193883" cy="241245"/>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02</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
        <p:nvSpPr>
          <p:cNvPr id="13" name="TextBox 13"/>
          <p:cNvSpPr txBox="1"/>
          <p:nvPr/>
        </p:nvSpPr>
        <p:spPr>
          <a:xfrm>
            <a:off x="1390348" y="1596637"/>
            <a:ext cx="14282374" cy="78562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melaksanakan workshop untuk memperkuat kolaborasi dan inisiasi topik riset.</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0" lvl="0" indent="0" algn="just">
              <a:lnSpc>
                <a:spcPts val="3175"/>
              </a:lnSpc>
              <a:spcBef>
                <a:spcPct val="0"/>
              </a:spcBef>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grpSp>
        <p:nvGrpSpPr>
          <p:cNvPr id="14" name="Group 14"/>
          <p:cNvGrpSpPr/>
          <p:nvPr/>
        </p:nvGrpSpPr>
        <p:grpSpPr>
          <a:xfrm>
            <a:off x="474700" y="3848100"/>
            <a:ext cx="736150" cy="917740"/>
            <a:chOff x="0" y="-67139"/>
            <a:chExt cx="193883" cy="241709"/>
          </a:xfrm>
        </p:grpSpPr>
        <p:sp>
          <p:nvSpPr>
            <p:cNvPr id="15" name="Freeform 15"/>
            <p:cNvSpPr/>
            <p:nvPr/>
          </p:nvSpPr>
          <p:spPr>
            <a:xfrm>
              <a:off x="0" y="-67139"/>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16" name="TextBox 16"/>
            <p:cNvSpPr txBox="1"/>
            <p:nvPr/>
          </p:nvSpPr>
          <p:spPr>
            <a:xfrm>
              <a:off x="0" y="-66675"/>
              <a:ext cx="193883" cy="241245"/>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03</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
        <p:nvSpPr>
          <p:cNvPr id="17" name="TextBox 17"/>
          <p:cNvSpPr txBox="1"/>
          <p:nvPr/>
        </p:nvSpPr>
        <p:spPr>
          <a:xfrm>
            <a:off x="1390348" y="2358682"/>
            <a:ext cx="16628222" cy="1595247"/>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Hasil BRIN hanya dilakukan </a:t>
            </a:r>
            <a:r>
              <a:rPr lang="en-US" sz="2300" spc="225">
                <a:solidFill>
                  <a:srgbClr val="231F20"/>
                </a:solidFill>
                <a:latin typeface="Montserrat Light Italics" panose="00000500000000000000"/>
                <a:ea typeface="Montserrat Light Italics" panose="00000500000000000000"/>
                <a:cs typeface="Montserrat Light Italics" panose="00000500000000000000"/>
                <a:sym typeface="Montserrat Light Italics" panose="00000500000000000000"/>
              </a:rPr>
              <a:t>secara door to door </a:t>
            </a: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karena tujuannya untuk memberikan masukan kepada Kementerian tertentu sehingga dapat segera mengambil keputusan, seperti saat Pandemi COVID.</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8" name="Freeform 18"/>
          <p:cNvSpPr/>
          <p:nvPr/>
        </p:nvSpPr>
        <p:spPr>
          <a:xfrm>
            <a:off x="13779447" y="7532947"/>
            <a:ext cx="902910" cy="902910"/>
          </a:xfrm>
          <a:custGeom>
            <a:avLst/>
            <a:gdLst/>
            <a:ahLst/>
            <a:cxnLst/>
            <a:rect l="l" t="t" r="r" b="b"/>
            <a:pathLst>
              <a:path w="902910" h="902910">
                <a:moveTo>
                  <a:pt x="0" y="0"/>
                </a:moveTo>
                <a:lnTo>
                  <a:pt x="902910" y="0"/>
                </a:lnTo>
                <a:lnTo>
                  <a:pt x="902910" y="902910"/>
                </a:lnTo>
                <a:lnTo>
                  <a:pt x="0" y="902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16448473" y="7735056"/>
            <a:ext cx="1839527" cy="2551944"/>
          </a:xfrm>
          <a:custGeom>
            <a:avLst/>
            <a:gdLst/>
            <a:ahLst/>
            <a:cxnLst/>
            <a:rect l="l" t="t" r="r" b="b"/>
            <a:pathLst>
              <a:path w="1839527" h="2551944">
                <a:moveTo>
                  <a:pt x="0" y="0"/>
                </a:moveTo>
                <a:lnTo>
                  <a:pt x="1839527" y="0"/>
                </a:lnTo>
                <a:lnTo>
                  <a:pt x="1839527" y="2551944"/>
                </a:lnTo>
                <a:lnTo>
                  <a:pt x="0" y="2551944"/>
                </a:lnTo>
                <a:lnTo>
                  <a:pt x="0" y="0"/>
                </a:lnTo>
                <a:close/>
              </a:path>
            </a:pathLst>
          </a:custGeom>
          <a:blipFill>
            <a:blip r:embed="rId4"/>
            <a:stretch>
              <a:fillRect/>
            </a:stretch>
          </a:blipFill>
        </p:spPr>
      </p:sp>
      <p:sp>
        <p:nvSpPr>
          <p:cNvPr id="20" name="TextBox 20"/>
          <p:cNvSpPr txBox="1"/>
          <p:nvPr/>
        </p:nvSpPr>
        <p:spPr>
          <a:xfrm>
            <a:off x="1390348" y="3881509"/>
            <a:ext cx="16628222" cy="118567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BRIN melalukan penelitian (research) yang tidak dilakukan oleh Kementerian/Lembaga (KL). Karena pada KL hanya melakukan pengkajian untuk menentukan arah kebijakan.</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21" name="TextBox 21"/>
          <p:cNvSpPr txBox="1"/>
          <p:nvPr/>
        </p:nvSpPr>
        <p:spPr>
          <a:xfrm>
            <a:off x="1285299" y="5257681"/>
            <a:ext cx="16733271" cy="158572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Penerapan strategi open platform memberikan peluang menjalin kerjasama dengan berbagai pihak dalam melakukan research, dengan memasukan proposal yang akan dapat ditindaklanjuti dengan menganalisis dan menentukan personel yang akan dilibatkan sesuai kompetensi.</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grpSp>
        <p:nvGrpSpPr>
          <p:cNvPr id="22" name="Group 22"/>
          <p:cNvGrpSpPr/>
          <p:nvPr/>
        </p:nvGrpSpPr>
        <p:grpSpPr>
          <a:xfrm>
            <a:off x="474700" y="5214074"/>
            <a:ext cx="736150" cy="915978"/>
            <a:chOff x="0" y="-66675"/>
            <a:chExt cx="193883" cy="241245"/>
          </a:xfrm>
        </p:grpSpPr>
        <p:sp>
          <p:nvSpPr>
            <p:cNvPr id="23" name="Freeform 23"/>
            <p:cNvSpPr/>
            <p:nvPr/>
          </p:nvSpPr>
          <p:spPr>
            <a:xfrm>
              <a:off x="0" y="-65193"/>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24" name="TextBox 24"/>
            <p:cNvSpPr txBox="1"/>
            <p:nvPr/>
          </p:nvSpPr>
          <p:spPr>
            <a:xfrm>
              <a:off x="0" y="-66675"/>
              <a:ext cx="193883" cy="241245"/>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04</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
        <p:nvSpPr>
          <p:cNvPr id="25" name="TextBox 25"/>
          <p:cNvSpPr txBox="1"/>
          <p:nvPr/>
        </p:nvSpPr>
        <p:spPr>
          <a:xfrm>
            <a:off x="1285299" y="6824353"/>
            <a:ext cx="16733271" cy="118567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BRIN merupakan LPNK, maka setiap riset yang dilakukan oleh BRIN merupakan masukan untuk pengambilan kebijakan dari salah satu atau beberapa Kementerian.</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grpSp>
        <p:nvGrpSpPr>
          <p:cNvPr id="26" name="Group 26"/>
          <p:cNvGrpSpPr/>
          <p:nvPr/>
        </p:nvGrpSpPr>
        <p:grpSpPr>
          <a:xfrm>
            <a:off x="474700" y="6676995"/>
            <a:ext cx="736150" cy="915978"/>
            <a:chOff x="0" y="-66675"/>
            <a:chExt cx="193883" cy="241245"/>
          </a:xfrm>
        </p:grpSpPr>
        <p:sp>
          <p:nvSpPr>
            <p:cNvPr id="27" name="Freeform 27"/>
            <p:cNvSpPr/>
            <p:nvPr/>
          </p:nvSpPr>
          <p:spPr>
            <a:xfrm>
              <a:off x="0" y="-63124"/>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28" name="TextBox 28"/>
            <p:cNvSpPr txBox="1"/>
            <p:nvPr/>
          </p:nvSpPr>
          <p:spPr>
            <a:xfrm>
              <a:off x="0" y="-66675"/>
              <a:ext cx="193883" cy="241245"/>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05</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sp>
        <p:nvSpPr>
          <p:cNvPr id="3" name="Freeform 3"/>
          <p:cNvSpPr/>
          <p:nvPr/>
        </p:nvSpPr>
        <p:spPr>
          <a:xfrm rot="2925483">
            <a:off x="5978889" y="4633519"/>
            <a:ext cx="15026802" cy="1591351"/>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2"/>
            <a:stretch>
              <a:fillRect t="-86495"/>
            </a:stretch>
          </a:blipFill>
        </p:spPr>
      </p:sp>
      <p:grpSp>
        <p:nvGrpSpPr>
          <p:cNvPr id="4" name="Group 4"/>
          <p:cNvGrpSpPr>
            <a:grpSpLocks noChangeAspect="1"/>
          </p:cNvGrpSpPr>
          <p:nvPr/>
        </p:nvGrpSpPr>
        <p:grpSpPr>
          <a:xfrm>
            <a:off x="9046979" y="0"/>
            <a:ext cx="9241021" cy="10396149"/>
            <a:chOff x="0" y="0"/>
            <a:chExt cx="5370413" cy="6041715"/>
          </a:xfrm>
        </p:grpSpPr>
        <p:sp>
          <p:nvSpPr>
            <p:cNvPr id="5" name="Freeform 5"/>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00000"/>
            </a:solidFill>
          </p:spPr>
        </p:sp>
        <p:sp>
          <p:nvSpPr>
            <p:cNvPr id="6" name="Freeform 6"/>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3"/>
              <a:stretch>
                <a:fillRect l="-34427" r="-34427"/>
              </a:stretch>
            </a:blipFill>
          </p:spPr>
        </p:sp>
      </p:grpSp>
      <p:grpSp>
        <p:nvGrpSpPr>
          <p:cNvPr id="7" name="Group 7"/>
          <p:cNvGrpSpPr/>
          <p:nvPr/>
        </p:nvGrpSpPr>
        <p:grpSpPr>
          <a:xfrm>
            <a:off x="387120" y="3369330"/>
            <a:ext cx="1828744" cy="182874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101"/>
            </a:solidFill>
          </p:spPr>
        </p:sp>
        <p:sp>
          <p:nvSpPr>
            <p:cNvPr id="9" name="TextBox 9"/>
            <p:cNvSpPr txBox="1"/>
            <p:nvPr/>
          </p:nvSpPr>
          <p:spPr>
            <a:xfrm>
              <a:off x="76200" y="57150"/>
              <a:ext cx="660400" cy="679450"/>
            </a:xfrm>
            <a:prstGeom prst="rect">
              <a:avLst/>
            </a:prstGeom>
          </p:spPr>
          <p:txBody>
            <a:bodyPr lIns="50800" tIns="50800" rIns="50800" bIns="50800" rtlCol="0" anchor="ctr"/>
            <a:lstStyle/>
            <a:p>
              <a:pPr algn="ctr">
                <a:lnSpc>
                  <a:spcPts val="2860"/>
                </a:lnSpc>
              </a:pPr>
            </a:p>
          </p:txBody>
        </p:sp>
      </p:grpSp>
      <p:grpSp>
        <p:nvGrpSpPr>
          <p:cNvPr id="10" name="Group 10"/>
          <p:cNvGrpSpPr/>
          <p:nvPr/>
        </p:nvGrpSpPr>
        <p:grpSpPr>
          <a:xfrm>
            <a:off x="-3950263" y="803081"/>
            <a:ext cx="15859325" cy="2258023"/>
            <a:chOff x="0" y="0"/>
            <a:chExt cx="1537211" cy="218865"/>
          </a:xfrm>
        </p:grpSpPr>
        <p:sp>
          <p:nvSpPr>
            <p:cNvPr id="11" name="Freeform 11"/>
            <p:cNvSpPr/>
            <p:nvPr/>
          </p:nvSpPr>
          <p:spPr>
            <a:xfrm>
              <a:off x="0" y="0"/>
              <a:ext cx="1537211" cy="218865"/>
            </a:xfrm>
            <a:custGeom>
              <a:avLst/>
              <a:gdLst/>
              <a:ahLst/>
              <a:cxnLst/>
              <a:rect l="l" t="t" r="r" b="b"/>
              <a:pathLst>
                <a:path w="1537211" h="218865">
                  <a:moveTo>
                    <a:pt x="1334011" y="0"/>
                  </a:moveTo>
                  <a:lnTo>
                    <a:pt x="0" y="0"/>
                  </a:lnTo>
                  <a:lnTo>
                    <a:pt x="203200" y="218865"/>
                  </a:lnTo>
                  <a:lnTo>
                    <a:pt x="1537211" y="218865"/>
                  </a:lnTo>
                  <a:lnTo>
                    <a:pt x="1334011" y="0"/>
                  </a:lnTo>
                  <a:close/>
                </a:path>
              </a:pathLst>
            </a:custGeom>
            <a:solidFill>
              <a:srgbClr val="010101"/>
            </a:solidFill>
            <a:ln cap="sq">
              <a:noFill/>
              <a:prstDash val="solid"/>
              <a:miter/>
            </a:ln>
          </p:spPr>
        </p:sp>
        <p:sp>
          <p:nvSpPr>
            <p:cNvPr id="12" name="TextBox 12"/>
            <p:cNvSpPr txBox="1"/>
            <p:nvPr/>
          </p:nvSpPr>
          <p:spPr>
            <a:xfrm>
              <a:off x="101600" y="-19050"/>
              <a:ext cx="1334011" cy="237915"/>
            </a:xfrm>
            <a:prstGeom prst="rect">
              <a:avLst/>
            </a:prstGeom>
          </p:spPr>
          <p:txBody>
            <a:bodyPr lIns="50800" tIns="50800" rIns="50800" bIns="50800" rtlCol="0" anchor="ctr"/>
            <a:lstStyle/>
            <a:p>
              <a:pPr marL="0" lvl="0" indent="0" algn="ctr">
                <a:lnSpc>
                  <a:spcPts val="2860"/>
                </a:lnSpc>
                <a:spcBef>
                  <a:spcPct val="0"/>
                </a:spcBef>
              </a:pPr>
            </a:p>
          </p:txBody>
        </p:sp>
      </p:grpSp>
      <p:sp>
        <p:nvSpPr>
          <p:cNvPr id="13" name="Freeform 13"/>
          <p:cNvSpPr/>
          <p:nvPr/>
        </p:nvSpPr>
        <p:spPr>
          <a:xfrm>
            <a:off x="588448" y="3809203"/>
            <a:ext cx="1426090" cy="948998"/>
          </a:xfrm>
          <a:custGeom>
            <a:avLst/>
            <a:gdLst/>
            <a:ahLst/>
            <a:cxnLst/>
            <a:rect l="l" t="t" r="r" b="b"/>
            <a:pathLst>
              <a:path w="1426090" h="948998">
                <a:moveTo>
                  <a:pt x="0" y="0"/>
                </a:moveTo>
                <a:lnTo>
                  <a:pt x="1426089" y="0"/>
                </a:lnTo>
                <a:lnTo>
                  <a:pt x="1426089" y="948998"/>
                </a:lnTo>
                <a:lnTo>
                  <a:pt x="0" y="94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2583842" y="3331230"/>
            <a:ext cx="9503830" cy="5995842"/>
          </a:xfrm>
          <a:prstGeom prst="rect">
            <a:avLst/>
          </a:prstGeom>
        </p:spPr>
        <p:txBody>
          <a:bodyPr lIns="0" tIns="0" rIns="0" bIns="0" rtlCol="0" anchor="t">
            <a:spAutoFit/>
          </a:bodyPr>
          <a:lstStyle/>
          <a:p>
            <a:pPr marL="495935" lvl="1" indent="-248285" algn="l">
              <a:lnSpc>
                <a:spcPts val="3170"/>
              </a:lnSpc>
              <a:buFont typeface="Arial" panose="020B0604020202020204"/>
              <a:buChar char="•"/>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Melalui strategi </a:t>
            </a:r>
            <a:r>
              <a:rPr lang="en-US" sz="2300" spc="225">
                <a:solidFill>
                  <a:srgbClr val="231F20"/>
                </a:solidFill>
                <a:latin typeface="Montserrat Light Italics" panose="00000500000000000000"/>
                <a:ea typeface="Montserrat Light Italics" panose="00000500000000000000"/>
                <a:cs typeface="Montserrat Light Italics" panose="00000500000000000000"/>
                <a:sym typeface="Montserrat Light Italics" panose="00000500000000000000"/>
              </a:rPr>
              <a:t>open platform</a:t>
            </a: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 maka membuka peluang kerja sama dengan swasta dan industri dengan orientasi masyarakat luas sebagai pengguna.</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495935" lvl="1" indent="-248285" algn="l">
              <a:lnSpc>
                <a:spcPts val="3170"/>
              </a:lnSpc>
              <a:buFont typeface="Arial" panose="020B0604020202020204"/>
              <a:buChar char="•"/>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Kerja sama pelaksanaan riset dengan melakukan kolaborasi dengan para Dosen dan Mahasiswa dari beberapa Universitas.</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495935" lvl="1" indent="-248285" algn="l">
              <a:lnSpc>
                <a:spcPts val="3170"/>
              </a:lnSpc>
              <a:buFont typeface="Arial" panose="020B0604020202020204"/>
              <a:buChar char="•"/>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Kerja sama yang dilakukan oleh BRIN melibatkan Lembaga Penelitian baik internal maupun eksternal untuk menyajikan hasil Riset yang dapat memberikan arah kebijakan untuk kepentingan masyarakat luas.</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495935" lvl="1" indent="-248285" algn="l">
              <a:lnSpc>
                <a:spcPts val="3170"/>
              </a:lnSpc>
              <a:buFont typeface="Arial" panose="020B0604020202020204"/>
              <a:buChar char="•"/>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Kerja sama bilateral yang saling menguntungkan, dengan peneliti dari Negara Asing sesuai dengan kebutuhan penelitian.</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5" name="TextBox 15"/>
          <p:cNvSpPr txBox="1"/>
          <p:nvPr/>
        </p:nvSpPr>
        <p:spPr>
          <a:xfrm>
            <a:off x="652460" y="1091334"/>
            <a:ext cx="8886513" cy="1560195"/>
          </a:xfrm>
          <a:prstGeom prst="rect">
            <a:avLst/>
          </a:prstGeom>
        </p:spPr>
        <p:txBody>
          <a:bodyPr lIns="0" tIns="0" rIns="0" bIns="0" rtlCol="0" anchor="t">
            <a:spAutoFit/>
          </a:bodyPr>
          <a:lstStyle/>
          <a:p>
            <a:pPr marL="0" lvl="0" indent="0" algn="ctr">
              <a:lnSpc>
                <a:spcPts val="4140"/>
              </a:lnSpc>
              <a:spcBef>
                <a:spcPct val="0"/>
              </a:spcBef>
            </a:pPr>
            <a:r>
              <a:rPr lang="en-US" sz="3000" spc="24">
                <a:solidFill>
                  <a:srgbClr val="FFFFFF"/>
                </a:solidFill>
                <a:latin typeface="Archivo Black" panose="020B0A03020202020B04"/>
                <a:ea typeface="Archivo Black" panose="020B0A03020202020B04"/>
                <a:cs typeface="Archivo Black" panose="020B0A03020202020B04"/>
                <a:sym typeface="Archivo Black" panose="020B0A03020202020B04"/>
              </a:rPr>
              <a:t>IMPLEMENTASI PUBLIC PRIVATE PARTNERSHIP (PPP)/KERJASAMA SWASTA DAN PEMERINTAH</a:t>
            </a:r>
            <a:endParaRPr lang="en-US" sz="3000" spc="24">
              <a:solidFill>
                <a:srgbClr val="FFFFFF"/>
              </a:solidFill>
              <a:latin typeface="Archivo Black" panose="020B0A03020202020B04"/>
              <a:ea typeface="Archivo Black" panose="020B0A03020202020B04"/>
              <a:cs typeface="Archivo Black" panose="020B0A03020202020B04"/>
              <a:sym typeface="Archivo Black" panose="020B0A03020202020B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grpSp>
        <p:nvGrpSpPr>
          <p:cNvPr id="3" name="Group 3"/>
          <p:cNvGrpSpPr/>
          <p:nvPr/>
        </p:nvGrpSpPr>
        <p:grpSpPr>
          <a:xfrm>
            <a:off x="4410190" y="-7563"/>
            <a:ext cx="1710961" cy="10674983"/>
            <a:chOff x="0" y="0"/>
            <a:chExt cx="450623" cy="2811518"/>
          </a:xfrm>
        </p:grpSpPr>
        <p:sp>
          <p:nvSpPr>
            <p:cNvPr id="4" name="Freeform 4"/>
            <p:cNvSpPr/>
            <p:nvPr/>
          </p:nvSpPr>
          <p:spPr>
            <a:xfrm>
              <a:off x="0" y="0"/>
              <a:ext cx="450623" cy="2811518"/>
            </a:xfrm>
            <a:custGeom>
              <a:avLst/>
              <a:gdLst/>
              <a:ahLst/>
              <a:cxnLst/>
              <a:rect l="l" t="t" r="r" b="b"/>
              <a:pathLst>
                <a:path w="450623" h="2811518">
                  <a:moveTo>
                    <a:pt x="0" y="0"/>
                  </a:moveTo>
                  <a:lnTo>
                    <a:pt x="450623" y="0"/>
                  </a:lnTo>
                  <a:lnTo>
                    <a:pt x="450623" y="2811518"/>
                  </a:lnTo>
                  <a:lnTo>
                    <a:pt x="0" y="2811518"/>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5" name="TextBox 5"/>
            <p:cNvSpPr txBox="1"/>
            <p:nvPr/>
          </p:nvSpPr>
          <p:spPr>
            <a:xfrm>
              <a:off x="0" y="-19050"/>
              <a:ext cx="450623" cy="2830568"/>
            </a:xfrm>
            <a:prstGeom prst="rect">
              <a:avLst/>
            </a:prstGeom>
          </p:spPr>
          <p:txBody>
            <a:bodyPr lIns="50800" tIns="50800" rIns="50800" bIns="50800" rtlCol="0" anchor="ctr"/>
            <a:lstStyle/>
            <a:p>
              <a:pPr marL="0" lvl="0" indent="0" algn="ctr">
                <a:lnSpc>
                  <a:spcPts val="2860"/>
                </a:lnSpc>
                <a:spcBef>
                  <a:spcPct val="0"/>
                </a:spcBef>
              </a:pPr>
            </a:p>
          </p:txBody>
        </p:sp>
      </p:grpSp>
      <p:sp>
        <p:nvSpPr>
          <p:cNvPr id="6" name="Freeform 6"/>
          <p:cNvSpPr/>
          <p:nvPr/>
        </p:nvSpPr>
        <p:spPr>
          <a:xfrm>
            <a:off x="-10086354" y="-7563"/>
            <a:ext cx="14923693" cy="10287000"/>
          </a:xfrm>
          <a:custGeom>
            <a:avLst/>
            <a:gdLst/>
            <a:ahLst/>
            <a:cxnLst/>
            <a:rect l="l" t="t" r="r" b="b"/>
            <a:pathLst>
              <a:path w="14923693" h="10287000">
                <a:moveTo>
                  <a:pt x="0" y="0"/>
                </a:moveTo>
                <a:lnTo>
                  <a:pt x="14923693" y="0"/>
                </a:lnTo>
                <a:lnTo>
                  <a:pt x="14923693" y="10287000"/>
                </a:lnTo>
                <a:lnTo>
                  <a:pt x="0" y="10287000"/>
                </a:lnTo>
                <a:lnTo>
                  <a:pt x="0" y="0"/>
                </a:lnTo>
                <a:close/>
              </a:path>
            </a:pathLst>
          </a:custGeom>
          <a:blipFill>
            <a:blip r:embed="rId2"/>
            <a:stretch>
              <a:fillRect l="-4650" r="-26532"/>
            </a:stretch>
          </a:blipFill>
        </p:spPr>
      </p:sp>
      <p:sp>
        <p:nvSpPr>
          <p:cNvPr id="7" name="TextBox 7"/>
          <p:cNvSpPr txBox="1"/>
          <p:nvPr/>
        </p:nvSpPr>
        <p:spPr>
          <a:xfrm>
            <a:off x="6121151" y="531879"/>
            <a:ext cx="6345862" cy="898392"/>
          </a:xfrm>
          <a:prstGeom prst="rect">
            <a:avLst/>
          </a:prstGeom>
        </p:spPr>
        <p:txBody>
          <a:bodyPr lIns="0" tIns="0" rIns="0" bIns="0" rtlCol="0" anchor="t">
            <a:spAutoFit/>
          </a:bodyPr>
          <a:lstStyle/>
          <a:p>
            <a:pPr marL="0" lvl="0" indent="0" algn="l">
              <a:lnSpc>
                <a:spcPts val="7290"/>
              </a:lnSpc>
              <a:spcBef>
                <a:spcPct val="0"/>
              </a:spcBef>
            </a:pPr>
            <a:r>
              <a:rPr lang="en-US" sz="5285" spc="184">
                <a:solidFill>
                  <a:srgbClr val="010101"/>
                </a:solidFill>
                <a:latin typeface="Archivo Black" panose="020B0A03020202020B04"/>
                <a:ea typeface="Archivo Black" panose="020B0A03020202020B04"/>
                <a:cs typeface="Archivo Black" panose="020B0A03020202020B04"/>
                <a:sym typeface="Archivo Black" panose="020B0A03020202020B04"/>
              </a:rPr>
              <a:t>LESSON LEARN</a:t>
            </a:r>
            <a:endParaRPr lang="en-US" sz="5285" spc="184">
              <a:solidFill>
                <a:srgbClr val="010101"/>
              </a:solidFill>
              <a:latin typeface="Archivo Black" panose="020B0A03020202020B04"/>
              <a:ea typeface="Archivo Black" panose="020B0A03020202020B04"/>
              <a:cs typeface="Archivo Black" panose="020B0A03020202020B04"/>
              <a:sym typeface="Archivo Black" panose="020B0A03020202020B04"/>
            </a:endParaRPr>
          </a:p>
        </p:txBody>
      </p:sp>
      <p:sp>
        <p:nvSpPr>
          <p:cNvPr id="8" name="TextBox 8"/>
          <p:cNvSpPr txBox="1"/>
          <p:nvPr/>
        </p:nvSpPr>
        <p:spPr>
          <a:xfrm>
            <a:off x="6121151" y="3667502"/>
            <a:ext cx="11138149" cy="3938566"/>
          </a:xfrm>
          <a:prstGeom prst="rect">
            <a:avLst/>
          </a:prstGeom>
        </p:spPr>
        <p:txBody>
          <a:bodyPr lIns="0" tIns="0" rIns="0" bIns="0" rtlCol="0" anchor="t">
            <a:spAutoFit/>
          </a:bodyPr>
          <a:lstStyle/>
          <a:p>
            <a:pPr algn="l">
              <a:lnSpc>
                <a:spcPts val="4140"/>
              </a:lnSpc>
            </a:pPr>
            <a:r>
              <a:rPr lang="en-US" sz="3000" spc="293">
                <a:solidFill>
                  <a:srgbClr val="000000"/>
                </a:solidFill>
                <a:latin typeface="Montserrat Light" panose="00000500000000000000"/>
                <a:ea typeface="Montserrat Light" panose="00000500000000000000"/>
                <a:cs typeface="Montserrat Light" panose="00000500000000000000"/>
                <a:sym typeface="Montserrat Light" panose="00000500000000000000"/>
              </a:rPr>
              <a:t>Dalam organisasi dibutuhkan :</a:t>
            </a:r>
            <a:endParaRPr lang="en-US" sz="3000" spc="293">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a:p>
            <a:pPr marL="647700" lvl="1" indent="-323850" algn="l">
              <a:lnSpc>
                <a:spcPts val="4140"/>
              </a:lnSpc>
              <a:buAutoNum type="arabicPeriod"/>
            </a:pPr>
            <a:r>
              <a:rPr lang="en-US" sz="3000" spc="293">
                <a:solidFill>
                  <a:srgbClr val="000000"/>
                </a:solidFill>
                <a:latin typeface="Montserrat Light" panose="00000500000000000000"/>
                <a:ea typeface="Montserrat Light" panose="00000500000000000000"/>
                <a:cs typeface="Montserrat Light" panose="00000500000000000000"/>
                <a:sym typeface="Montserrat Light" panose="00000500000000000000"/>
              </a:rPr>
              <a:t>Pemimpin yang Transparan</a:t>
            </a:r>
            <a:endParaRPr lang="en-US" sz="3000" spc="293">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a:p>
            <a:pPr marL="647700" lvl="1" indent="-323850" algn="l">
              <a:lnSpc>
                <a:spcPts val="4140"/>
              </a:lnSpc>
              <a:buAutoNum type="arabicPeriod"/>
            </a:pPr>
            <a:r>
              <a:rPr lang="en-US" sz="3000" spc="293">
                <a:solidFill>
                  <a:srgbClr val="000000"/>
                </a:solidFill>
                <a:latin typeface="Montserrat Light" panose="00000500000000000000"/>
                <a:ea typeface="Montserrat Light" panose="00000500000000000000"/>
                <a:cs typeface="Montserrat Light" panose="00000500000000000000"/>
                <a:sym typeface="Montserrat Light" panose="00000500000000000000"/>
              </a:rPr>
              <a:t>Pemimpin yang mampu memotivasi</a:t>
            </a:r>
            <a:endParaRPr lang="en-US" sz="3000" spc="293">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a:p>
            <a:pPr marL="647700" lvl="1" indent="-323850" algn="l">
              <a:lnSpc>
                <a:spcPts val="4140"/>
              </a:lnSpc>
              <a:buAutoNum type="arabicPeriod"/>
            </a:pPr>
            <a:r>
              <a:rPr lang="en-US" sz="3000" spc="293">
                <a:solidFill>
                  <a:srgbClr val="000000"/>
                </a:solidFill>
                <a:latin typeface="Montserrat Light" panose="00000500000000000000"/>
                <a:ea typeface="Montserrat Light" panose="00000500000000000000"/>
                <a:cs typeface="Montserrat Light" panose="00000500000000000000"/>
                <a:sym typeface="Montserrat Light" panose="00000500000000000000"/>
              </a:rPr>
              <a:t>Pemimpin yang mampu memberi Solusi dan mampu berkomunikasi</a:t>
            </a:r>
            <a:endParaRPr lang="en-US" sz="3000" spc="293">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a:p>
            <a:pPr marL="647700" lvl="1" indent="-323850" algn="l">
              <a:lnSpc>
                <a:spcPts val="4140"/>
              </a:lnSpc>
              <a:buAutoNum type="arabicPeriod"/>
            </a:pPr>
            <a:r>
              <a:rPr lang="en-US" sz="3000" spc="293">
                <a:solidFill>
                  <a:srgbClr val="000000"/>
                </a:solidFill>
                <a:latin typeface="Montserrat Light" panose="00000500000000000000"/>
                <a:ea typeface="Montserrat Light" panose="00000500000000000000"/>
                <a:cs typeface="Montserrat Light" panose="00000500000000000000"/>
                <a:sym typeface="Montserrat Light" panose="00000500000000000000"/>
              </a:rPr>
              <a:t>Pemimpin yang memiliki Komitmen</a:t>
            </a:r>
            <a:endParaRPr lang="en-US" sz="3000" spc="293">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a:p>
            <a:pPr marL="647700" lvl="1" indent="-323850" algn="l">
              <a:lnSpc>
                <a:spcPts val="4140"/>
              </a:lnSpc>
              <a:buAutoNum type="arabicPeriod"/>
            </a:pPr>
            <a:r>
              <a:rPr lang="en-US" sz="3000" spc="293">
                <a:solidFill>
                  <a:srgbClr val="000000"/>
                </a:solidFill>
                <a:latin typeface="Montserrat Light" panose="00000500000000000000"/>
                <a:ea typeface="Montserrat Light" panose="00000500000000000000"/>
                <a:cs typeface="Montserrat Light" panose="00000500000000000000"/>
                <a:sym typeface="Montserrat Light" panose="00000500000000000000"/>
              </a:rPr>
              <a:t>Pemimpin yang berpikir proaktif dan Inovatif </a:t>
            </a:r>
            <a:endParaRPr lang="en-US" sz="3000" spc="293">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a:p>
            <a:pPr algn="l">
              <a:lnSpc>
                <a:spcPts val="2185"/>
              </a:lnSpc>
            </a:pPr>
            <a:endParaRPr lang="en-US" sz="3000" spc="293">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9" name="TextBox 9"/>
          <p:cNvSpPr txBox="1"/>
          <p:nvPr/>
        </p:nvSpPr>
        <p:spPr>
          <a:xfrm>
            <a:off x="6121151" y="1344546"/>
            <a:ext cx="9897326" cy="763905"/>
          </a:xfrm>
          <a:prstGeom prst="rect">
            <a:avLst/>
          </a:prstGeom>
        </p:spPr>
        <p:txBody>
          <a:bodyPr lIns="0" tIns="0" rIns="0" bIns="0" rtlCol="0" anchor="t">
            <a:spAutoFit/>
          </a:bodyPr>
          <a:lstStyle/>
          <a:p>
            <a:pPr marL="0" lvl="0" indent="0" algn="l">
              <a:lnSpc>
                <a:spcPts val="6210"/>
              </a:lnSpc>
              <a:spcBef>
                <a:spcPct val="0"/>
              </a:spcBef>
            </a:pPr>
            <a:r>
              <a:rPr lang="en-US" sz="4500" spc="157">
                <a:solidFill>
                  <a:srgbClr val="010101"/>
                </a:solidFill>
                <a:latin typeface="Archivo Black" panose="020B0A03020202020B04"/>
                <a:ea typeface="Archivo Black" panose="020B0A03020202020B04"/>
                <a:cs typeface="Archivo Black" panose="020B0A03020202020B04"/>
                <a:sym typeface="Archivo Black" panose="020B0A03020202020B04"/>
              </a:rPr>
              <a:t>INTEGRITAS KEPEMIMPINAN</a:t>
            </a:r>
            <a:endParaRPr lang="en-US" sz="4500" spc="157">
              <a:solidFill>
                <a:srgbClr val="010101"/>
              </a:solidFill>
              <a:latin typeface="Archivo Black" panose="020B0A03020202020B04"/>
              <a:ea typeface="Archivo Black" panose="020B0A03020202020B04"/>
              <a:cs typeface="Archivo Black" panose="020B0A03020202020B04"/>
              <a:sym typeface="Archivo Black" panose="020B0A03020202020B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sp>
        <p:nvSpPr>
          <p:cNvPr id="3" name="Freeform 3"/>
          <p:cNvSpPr/>
          <p:nvPr/>
        </p:nvSpPr>
        <p:spPr>
          <a:xfrm rot="1844104">
            <a:off x="6380559" y="2491180"/>
            <a:ext cx="13471756" cy="1426670"/>
          </a:xfrm>
          <a:custGeom>
            <a:avLst/>
            <a:gdLst/>
            <a:ahLst/>
            <a:cxnLst/>
            <a:rect l="l" t="t" r="r" b="b"/>
            <a:pathLst>
              <a:path w="13471756" h="1426670">
                <a:moveTo>
                  <a:pt x="0" y="0"/>
                </a:moveTo>
                <a:lnTo>
                  <a:pt x="13471756" y="0"/>
                </a:lnTo>
                <a:lnTo>
                  <a:pt x="13471756" y="1426671"/>
                </a:lnTo>
                <a:lnTo>
                  <a:pt x="0" y="1426671"/>
                </a:lnTo>
                <a:lnTo>
                  <a:pt x="0" y="0"/>
                </a:lnTo>
                <a:close/>
              </a:path>
            </a:pathLst>
          </a:custGeom>
          <a:blipFill>
            <a:blip r:embed="rId2"/>
            <a:stretch>
              <a:fillRect t="-86495"/>
            </a:stretch>
          </a:blipFill>
        </p:spPr>
      </p:sp>
      <p:grpSp>
        <p:nvGrpSpPr>
          <p:cNvPr id="4" name="Group 4"/>
          <p:cNvGrpSpPr>
            <a:grpSpLocks noChangeAspect="1"/>
          </p:cNvGrpSpPr>
          <p:nvPr/>
        </p:nvGrpSpPr>
        <p:grpSpPr>
          <a:xfrm>
            <a:off x="7613275" y="0"/>
            <a:ext cx="10674725" cy="6004533"/>
            <a:chOff x="0" y="0"/>
            <a:chExt cx="6089457" cy="3425320"/>
          </a:xfrm>
        </p:grpSpPr>
        <p:sp>
          <p:nvSpPr>
            <p:cNvPr id="5" name="Freeform 5"/>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solidFill>
              <a:srgbClr val="539BE0"/>
            </a:solidFill>
          </p:spPr>
        </p:sp>
        <p:sp>
          <p:nvSpPr>
            <p:cNvPr id="6" name="Freeform 6"/>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blipFill>
              <a:blip r:embed="rId3"/>
              <a:stretch>
                <a:fillRect t="-9222" b="-9222"/>
              </a:stretch>
            </a:blipFill>
          </p:spPr>
        </p:sp>
      </p:grpSp>
      <p:grpSp>
        <p:nvGrpSpPr>
          <p:cNvPr id="7" name="Group 7"/>
          <p:cNvGrpSpPr/>
          <p:nvPr/>
        </p:nvGrpSpPr>
        <p:grpSpPr>
          <a:xfrm>
            <a:off x="1028700" y="3360469"/>
            <a:ext cx="12087737" cy="5897831"/>
            <a:chOff x="0" y="0"/>
            <a:chExt cx="4125973" cy="2013139"/>
          </a:xfrm>
        </p:grpSpPr>
        <p:sp>
          <p:nvSpPr>
            <p:cNvPr id="8" name="Freeform 8"/>
            <p:cNvSpPr/>
            <p:nvPr/>
          </p:nvSpPr>
          <p:spPr>
            <a:xfrm>
              <a:off x="0" y="0"/>
              <a:ext cx="4125973" cy="2013139"/>
            </a:xfrm>
            <a:custGeom>
              <a:avLst/>
              <a:gdLst/>
              <a:ahLst/>
              <a:cxnLst/>
              <a:rect l="l" t="t" r="r" b="b"/>
              <a:pathLst>
                <a:path w="4125973" h="2013139">
                  <a:moveTo>
                    <a:pt x="7045" y="0"/>
                  </a:moveTo>
                  <a:lnTo>
                    <a:pt x="4118928" y="0"/>
                  </a:lnTo>
                  <a:cubicBezTo>
                    <a:pt x="4120797" y="0"/>
                    <a:pt x="4122589" y="742"/>
                    <a:pt x="4123910" y="2064"/>
                  </a:cubicBezTo>
                  <a:cubicBezTo>
                    <a:pt x="4125231" y="3385"/>
                    <a:pt x="4125973" y="5177"/>
                    <a:pt x="4125973" y="7045"/>
                  </a:cubicBezTo>
                  <a:lnTo>
                    <a:pt x="4125973" y="2006094"/>
                  </a:lnTo>
                  <a:cubicBezTo>
                    <a:pt x="4125973" y="2007962"/>
                    <a:pt x="4125231" y="2009754"/>
                    <a:pt x="4123910" y="2011076"/>
                  </a:cubicBezTo>
                  <a:cubicBezTo>
                    <a:pt x="4122589" y="2012397"/>
                    <a:pt x="4120797" y="2013139"/>
                    <a:pt x="4118928" y="2013139"/>
                  </a:cubicBezTo>
                  <a:lnTo>
                    <a:pt x="7045" y="2013139"/>
                  </a:lnTo>
                  <a:cubicBezTo>
                    <a:pt x="5177" y="2013139"/>
                    <a:pt x="3385" y="2012397"/>
                    <a:pt x="2064" y="2011076"/>
                  </a:cubicBezTo>
                  <a:cubicBezTo>
                    <a:pt x="742" y="2009754"/>
                    <a:pt x="0" y="2007962"/>
                    <a:pt x="0" y="2006094"/>
                  </a:cubicBezTo>
                  <a:lnTo>
                    <a:pt x="0" y="7045"/>
                  </a:lnTo>
                  <a:cubicBezTo>
                    <a:pt x="0" y="5177"/>
                    <a:pt x="742" y="3385"/>
                    <a:pt x="2064" y="2064"/>
                  </a:cubicBezTo>
                  <a:cubicBezTo>
                    <a:pt x="3385" y="742"/>
                    <a:pt x="5177" y="0"/>
                    <a:pt x="7045" y="0"/>
                  </a:cubicBezTo>
                  <a:close/>
                </a:path>
              </a:pathLst>
            </a:custGeom>
            <a:solidFill>
              <a:srgbClr val="131211"/>
            </a:solidFill>
          </p:spPr>
        </p:sp>
        <p:sp>
          <p:nvSpPr>
            <p:cNvPr id="9" name="TextBox 9"/>
            <p:cNvSpPr txBox="1"/>
            <p:nvPr/>
          </p:nvSpPr>
          <p:spPr>
            <a:xfrm>
              <a:off x="0" y="-19050"/>
              <a:ext cx="4125973" cy="2032189"/>
            </a:xfrm>
            <a:prstGeom prst="rect">
              <a:avLst/>
            </a:prstGeom>
          </p:spPr>
          <p:txBody>
            <a:bodyPr lIns="50800" tIns="50800" rIns="50800" bIns="50800" rtlCol="0" anchor="ctr"/>
            <a:lstStyle/>
            <a:p>
              <a:pPr algn="ctr">
                <a:lnSpc>
                  <a:spcPts val="2860"/>
                </a:lnSpc>
              </a:pPr>
            </a:p>
          </p:txBody>
        </p:sp>
      </p:grpSp>
      <p:sp>
        <p:nvSpPr>
          <p:cNvPr id="10" name="TextBox 10"/>
          <p:cNvSpPr txBox="1"/>
          <p:nvPr/>
        </p:nvSpPr>
        <p:spPr>
          <a:xfrm>
            <a:off x="1380794" y="3540477"/>
            <a:ext cx="10763664" cy="5808904"/>
          </a:xfrm>
          <a:prstGeom prst="rect">
            <a:avLst/>
          </a:prstGeom>
        </p:spPr>
        <p:txBody>
          <a:bodyPr lIns="0" tIns="0" rIns="0" bIns="0" rtlCol="0" anchor="t">
            <a:spAutoFit/>
          </a:bodyPr>
          <a:lstStyle/>
          <a:p>
            <a:pPr marL="552450" lvl="1" indent="-276225" algn="l">
              <a:lnSpc>
                <a:spcPts val="3530"/>
              </a:lnSpc>
              <a:buAutoNum type="arabicPeriod"/>
            </a:pPr>
            <a:r>
              <a:rPr lang="en-US" sz="2560" spc="250">
                <a:solidFill>
                  <a:srgbClr val="F2F4F5"/>
                </a:solidFill>
                <a:latin typeface="Montserrat Light" panose="00000500000000000000"/>
                <a:ea typeface="Montserrat Light" panose="00000500000000000000"/>
                <a:cs typeface="Montserrat Light" panose="00000500000000000000"/>
                <a:sym typeface="Montserrat Light" panose="00000500000000000000"/>
              </a:rPr>
              <a:t>Sebagai Badan Pemerintah yang mendorong transformasi digital di berbagai K/L/I</a:t>
            </a:r>
            <a:endParaRPr lang="en-US" sz="2560" spc="250">
              <a:solidFill>
                <a:srgbClr val="F2F4F5"/>
              </a:solidFill>
              <a:latin typeface="Montserrat Light" panose="00000500000000000000"/>
              <a:ea typeface="Montserrat Light" panose="00000500000000000000"/>
              <a:cs typeface="Montserrat Light" panose="00000500000000000000"/>
              <a:sym typeface="Montserrat Light" panose="00000500000000000000"/>
            </a:endParaRPr>
          </a:p>
          <a:p>
            <a:pPr marL="552450" lvl="1" indent="-276225" algn="l">
              <a:lnSpc>
                <a:spcPts val="3530"/>
              </a:lnSpc>
              <a:buAutoNum type="arabicPeriod"/>
            </a:pPr>
            <a:r>
              <a:rPr lang="en-US" sz="2560" spc="250">
                <a:solidFill>
                  <a:srgbClr val="F2F4F5"/>
                </a:solidFill>
                <a:latin typeface="Montserrat Light" panose="00000500000000000000"/>
                <a:ea typeface="Montserrat Light" panose="00000500000000000000"/>
                <a:cs typeface="Montserrat Light" panose="00000500000000000000"/>
                <a:sym typeface="Montserrat Light" panose="00000500000000000000"/>
              </a:rPr>
              <a:t>Sebagai Badan yang menerapkan open platform yang dapat mobilitas dan fleksibilitas yang adaptif dan inovatif</a:t>
            </a:r>
            <a:endParaRPr lang="en-US" sz="2560" spc="250">
              <a:solidFill>
                <a:srgbClr val="F2F4F5"/>
              </a:solidFill>
              <a:latin typeface="Montserrat Light" panose="00000500000000000000"/>
              <a:ea typeface="Montserrat Light" panose="00000500000000000000"/>
              <a:cs typeface="Montserrat Light" panose="00000500000000000000"/>
              <a:sym typeface="Montserrat Light" panose="00000500000000000000"/>
            </a:endParaRPr>
          </a:p>
          <a:p>
            <a:pPr marL="552450" lvl="1" indent="-276225" algn="l">
              <a:lnSpc>
                <a:spcPts val="3530"/>
              </a:lnSpc>
              <a:buAutoNum type="arabicPeriod"/>
            </a:pPr>
            <a:r>
              <a:rPr lang="en-US" sz="2560" spc="250">
                <a:solidFill>
                  <a:srgbClr val="F2F4F5"/>
                </a:solidFill>
                <a:latin typeface="Montserrat Light" panose="00000500000000000000"/>
                <a:ea typeface="Montserrat Light" panose="00000500000000000000"/>
                <a:cs typeface="Montserrat Light" panose="00000500000000000000"/>
                <a:sym typeface="Montserrat Light" panose="00000500000000000000"/>
              </a:rPr>
              <a:t>Sebagai Badan yang memperkuat ekosistem riset dengan membentuk organisasi pembelajar</a:t>
            </a:r>
            <a:endParaRPr lang="en-US" sz="2560" spc="250">
              <a:solidFill>
                <a:srgbClr val="F2F4F5"/>
              </a:solidFill>
              <a:latin typeface="Montserrat Light" panose="00000500000000000000"/>
              <a:ea typeface="Montserrat Light" panose="00000500000000000000"/>
              <a:cs typeface="Montserrat Light" panose="00000500000000000000"/>
              <a:sym typeface="Montserrat Light" panose="00000500000000000000"/>
            </a:endParaRPr>
          </a:p>
          <a:p>
            <a:pPr marL="552450" lvl="1" indent="-276225" algn="l">
              <a:lnSpc>
                <a:spcPts val="3530"/>
              </a:lnSpc>
              <a:buAutoNum type="arabicPeriod"/>
            </a:pPr>
            <a:r>
              <a:rPr lang="en-US" sz="2560" spc="250">
                <a:solidFill>
                  <a:srgbClr val="F2F4F5"/>
                </a:solidFill>
                <a:latin typeface="Montserrat Light" panose="00000500000000000000"/>
                <a:ea typeface="Montserrat Light" panose="00000500000000000000"/>
                <a:cs typeface="Montserrat Light" panose="00000500000000000000"/>
                <a:sym typeface="Montserrat Light" panose="00000500000000000000"/>
              </a:rPr>
              <a:t>Implementasi kepemimpinan strategis di BRIN bertujuan untuk menciptakan ekosistem riset dan inovasi yang dinamis dan berkelanjutan, dengan fokus pada peningkatan kapasitas penelitian nasional dan kontribusi terhadap pembangunan negara</a:t>
            </a:r>
            <a:endParaRPr lang="en-US" sz="2560" spc="250">
              <a:solidFill>
                <a:srgbClr val="F2F4F5"/>
              </a:solidFill>
              <a:latin typeface="Montserrat Light" panose="00000500000000000000"/>
              <a:ea typeface="Montserrat Light" panose="00000500000000000000"/>
              <a:cs typeface="Montserrat Light" panose="00000500000000000000"/>
              <a:sym typeface="Montserrat Light" panose="00000500000000000000"/>
            </a:endParaRPr>
          </a:p>
          <a:p>
            <a:pPr algn="l">
              <a:lnSpc>
                <a:spcPts val="3530"/>
              </a:lnSpc>
            </a:pPr>
            <a:endParaRPr lang="en-US" sz="2560" spc="250">
              <a:solidFill>
                <a:srgbClr val="F2F4F5"/>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1" name="TextBox 11"/>
          <p:cNvSpPr txBox="1"/>
          <p:nvPr/>
        </p:nvSpPr>
        <p:spPr>
          <a:xfrm>
            <a:off x="459486" y="790131"/>
            <a:ext cx="6345862" cy="898392"/>
          </a:xfrm>
          <a:prstGeom prst="rect">
            <a:avLst/>
          </a:prstGeom>
        </p:spPr>
        <p:txBody>
          <a:bodyPr lIns="0" tIns="0" rIns="0" bIns="0" rtlCol="0" anchor="t">
            <a:spAutoFit/>
          </a:bodyPr>
          <a:lstStyle/>
          <a:p>
            <a:pPr marL="0" lvl="0" indent="0" algn="l">
              <a:lnSpc>
                <a:spcPts val="7290"/>
              </a:lnSpc>
              <a:spcBef>
                <a:spcPct val="0"/>
              </a:spcBef>
            </a:pPr>
            <a:r>
              <a:rPr lang="en-US" sz="5285" spc="184">
                <a:solidFill>
                  <a:srgbClr val="010101"/>
                </a:solidFill>
                <a:latin typeface="Archivo Black" panose="020B0A03020202020B04"/>
                <a:ea typeface="Archivo Black" panose="020B0A03020202020B04"/>
                <a:cs typeface="Archivo Black" panose="020B0A03020202020B04"/>
                <a:sym typeface="Archivo Black" panose="020B0A03020202020B04"/>
              </a:rPr>
              <a:t>LESSON LEARN</a:t>
            </a:r>
            <a:endParaRPr lang="en-US" sz="5285" spc="184">
              <a:solidFill>
                <a:srgbClr val="010101"/>
              </a:solidFill>
              <a:latin typeface="Archivo Black" panose="020B0A03020202020B04"/>
              <a:ea typeface="Archivo Black" panose="020B0A03020202020B04"/>
              <a:cs typeface="Archivo Black" panose="020B0A03020202020B04"/>
              <a:sym typeface="Archivo Black" panose="020B0A03020202020B04"/>
            </a:endParaRPr>
          </a:p>
        </p:txBody>
      </p:sp>
      <p:sp>
        <p:nvSpPr>
          <p:cNvPr id="12" name="TextBox 12"/>
          <p:cNvSpPr txBox="1"/>
          <p:nvPr/>
        </p:nvSpPr>
        <p:spPr>
          <a:xfrm>
            <a:off x="459486" y="1602798"/>
            <a:ext cx="9897326" cy="763905"/>
          </a:xfrm>
          <a:prstGeom prst="rect">
            <a:avLst/>
          </a:prstGeom>
        </p:spPr>
        <p:txBody>
          <a:bodyPr lIns="0" tIns="0" rIns="0" bIns="0" rtlCol="0" anchor="t">
            <a:spAutoFit/>
          </a:bodyPr>
          <a:lstStyle/>
          <a:p>
            <a:pPr marL="0" lvl="0" indent="0" algn="l">
              <a:lnSpc>
                <a:spcPts val="6210"/>
              </a:lnSpc>
              <a:spcBef>
                <a:spcPct val="0"/>
              </a:spcBef>
            </a:pPr>
            <a:r>
              <a:rPr lang="en-US" sz="4500" spc="157">
                <a:solidFill>
                  <a:srgbClr val="010101"/>
                </a:solidFill>
                <a:latin typeface="Archivo Black" panose="020B0A03020202020B04"/>
                <a:ea typeface="Archivo Black" panose="020B0A03020202020B04"/>
                <a:cs typeface="Archivo Black" panose="020B0A03020202020B04"/>
                <a:sym typeface="Archivo Black" panose="020B0A03020202020B04"/>
              </a:rPr>
              <a:t>KEPEMIMPINAN STRATEGIS</a:t>
            </a:r>
            <a:endParaRPr lang="en-US" sz="4500" spc="157">
              <a:solidFill>
                <a:srgbClr val="010101"/>
              </a:solidFill>
              <a:latin typeface="Archivo Black" panose="020B0A03020202020B04"/>
              <a:ea typeface="Archivo Black" panose="020B0A03020202020B04"/>
              <a:cs typeface="Archivo Black" panose="020B0A03020202020B04"/>
              <a:sym typeface="Archivo Black" panose="020B0A03020202020B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grpSp>
        <p:nvGrpSpPr>
          <p:cNvPr id="3" name="Group 3"/>
          <p:cNvGrpSpPr/>
          <p:nvPr/>
        </p:nvGrpSpPr>
        <p:grpSpPr>
          <a:xfrm rot="-5400000">
            <a:off x="8599743" y="-3261333"/>
            <a:ext cx="1088513" cy="18288000"/>
            <a:chOff x="0" y="0"/>
            <a:chExt cx="286687" cy="4816593"/>
          </a:xfrm>
        </p:grpSpPr>
        <p:sp>
          <p:nvSpPr>
            <p:cNvPr id="4" name="Freeform 4"/>
            <p:cNvSpPr/>
            <p:nvPr/>
          </p:nvSpPr>
          <p:spPr>
            <a:xfrm>
              <a:off x="0" y="0"/>
              <a:ext cx="286687" cy="4816592"/>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cap="sq">
              <a:noFill/>
              <a:prstDash val="solid"/>
              <a:miter/>
            </a:ln>
          </p:spPr>
        </p:sp>
        <p:sp>
          <p:nvSpPr>
            <p:cNvPr id="5" name="TextBox 5"/>
            <p:cNvSpPr txBox="1"/>
            <p:nvPr/>
          </p:nvSpPr>
          <p:spPr>
            <a:xfrm>
              <a:off x="0" y="-19050"/>
              <a:ext cx="286687" cy="4835643"/>
            </a:xfrm>
            <a:prstGeom prst="rect">
              <a:avLst/>
            </a:prstGeom>
          </p:spPr>
          <p:txBody>
            <a:bodyPr lIns="50800" tIns="50800" rIns="50800" bIns="50800" rtlCol="0" anchor="ctr"/>
            <a:lstStyle/>
            <a:p>
              <a:pPr marL="0" lvl="0" indent="0" algn="ctr">
                <a:lnSpc>
                  <a:spcPts val="2860"/>
                </a:lnSpc>
                <a:spcBef>
                  <a:spcPct val="0"/>
                </a:spcBef>
              </a:pPr>
            </a:p>
          </p:txBody>
        </p:sp>
      </p:grpSp>
      <p:sp>
        <p:nvSpPr>
          <p:cNvPr id="6" name="Freeform 6"/>
          <p:cNvSpPr/>
          <p:nvPr/>
        </p:nvSpPr>
        <p:spPr>
          <a:xfrm>
            <a:off x="17900" y="6235092"/>
            <a:ext cx="18270100" cy="7467944"/>
          </a:xfrm>
          <a:custGeom>
            <a:avLst/>
            <a:gdLst/>
            <a:ahLst/>
            <a:cxnLst/>
            <a:rect l="l" t="t" r="r" b="b"/>
            <a:pathLst>
              <a:path w="18270100" h="7467944">
                <a:moveTo>
                  <a:pt x="0" y="0"/>
                </a:moveTo>
                <a:lnTo>
                  <a:pt x="18270100" y="0"/>
                </a:lnTo>
                <a:lnTo>
                  <a:pt x="18270100" y="7467944"/>
                </a:lnTo>
                <a:lnTo>
                  <a:pt x="0" y="7467944"/>
                </a:lnTo>
                <a:lnTo>
                  <a:pt x="0" y="0"/>
                </a:lnTo>
                <a:close/>
              </a:path>
            </a:pathLst>
          </a:custGeom>
          <a:blipFill>
            <a:blip r:embed="rId2"/>
            <a:stretch>
              <a:fillRect t="-31574" b="-31574"/>
            </a:stretch>
          </a:blipFill>
        </p:spPr>
      </p:sp>
      <p:grpSp>
        <p:nvGrpSpPr>
          <p:cNvPr id="7" name="Group 7"/>
          <p:cNvGrpSpPr/>
          <p:nvPr/>
        </p:nvGrpSpPr>
        <p:grpSpPr>
          <a:xfrm>
            <a:off x="515611" y="1905728"/>
            <a:ext cx="14739130" cy="4072190"/>
            <a:chOff x="0" y="0"/>
            <a:chExt cx="3881911" cy="1072511"/>
          </a:xfrm>
        </p:grpSpPr>
        <p:sp>
          <p:nvSpPr>
            <p:cNvPr id="8" name="Freeform 8"/>
            <p:cNvSpPr/>
            <p:nvPr/>
          </p:nvSpPr>
          <p:spPr>
            <a:xfrm>
              <a:off x="0" y="0"/>
              <a:ext cx="3881911" cy="1072511"/>
            </a:xfrm>
            <a:custGeom>
              <a:avLst/>
              <a:gdLst/>
              <a:ahLst/>
              <a:cxnLst/>
              <a:rect l="l" t="t" r="r" b="b"/>
              <a:pathLst>
                <a:path w="3881911" h="1072511">
                  <a:moveTo>
                    <a:pt x="10505" y="0"/>
                  </a:moveTo>
                  <a:lnTo>
                    <a:pt x="3871406" y="0"/>
                  </a:lnTo>
                  <a:cubicBezTo>
                    <a:pt x="3877208" y="0"/>
                    <a:pt x="3881911" y="4703"/>
                    <a:pt x="3881911" y="10505"/>
                  </a:cubicBezTo>
                  <a:lnTo>
                    <a:pt x="3881911" y="1062006"/>
                  </a:lnTo>
                  <a:cubicBezTo>
                    <a:pt x="3881911" y="1064792"/>
                    <a:pt x="3880804" y="1067464"/>
                    <a:pt x="3878834" y="1069434"/>
                  </a:cubicBezTo>
                  <a:cubicBezTo>
                    <a:pt x="3876864" y="1071404"/>
                    <a:pt x="3874192" y="1072511"/>
                    <a:pt x="3871406" y="1072511"/>
                  </a:cubicBezTo>
                  <a:lnTo>
                    <a:pt x="10505" y="1072511"/>
                  </a:lnTo>
                  <a:cubicBezTo>
                    <a:pt x="7719" y="1072511"/>
                    <a:pt x="5047" y="1071404"/>
                    <a:pt x="3077" y="1069434"/>
                  </a:cubicBezTo>
                  <a:cubicBezTo>
                    <a:pt x="1107" y="1067464"/>
                    <a:pt x="0" y="1064792"/>
                    <a:pt x="0" y="1062006"/>
                  </a:cubicBezTo>
                  <a:lnTo>
                    <a:pt x="0" y="10505"/>
                  </a:lnTo>
                  <a:cubicBezTo>
                    <a:pt x="0" y="7719"/>
                    <a:pt x="1107" y="5047"/>
                    <a:pt x="3077" y="3077"/>
                  </a:cubicBezTo>
                  <a:cubicBezTo>
                    <a:pt x="5047" y="1107"/>
                    <a:pt x="7719" y="0"/>
                    <a:pt x="10505" y="0"/>
                  </a:cubicBezTo>
                  <a:close/>
                </a:path>
              </a:pathLst>
            </a:custGeom>
            <a:solidFill>
              <a:srgbClr val="FFFFFF"/>
            </a:solidFill>
            <a:ln w="38100" cap="sq">
              <a:solidFill>
                <a:srgbClr val="363636"/>
              </a:solidFill>
              <a:prstDash val="solid"/>
              <a:miter/>
            </a:ln>
          </p:spPr>
        </p:sp>
        <p:sp>
          <p:nvSpPr>
            <p:cNvPr id="9" name="TextBox 9"/>
            <p:cNvSpPr txBox="1"/>
            <p:nvPr/>
          </p:nvSpPr>
          <p:spPr>
            <a:xfrm>
              <a:off x="0" y="-19050"/>
              <a:ext cx="3881911" cy="1091561"/>
            </a:xfrm>
            <a:prstGeom prst="rect">
              <a:avLst/>
            </a:prstGeom>
          </p:spPr>
          <p:txBody>
            <a:bodyPr lIns="50800" tIns="50800" rIns="50800" bIns="50800" rtlCol="0" anchor="ctr"/>
            <a:lstStyle/>
            <a:p>
              <a:pPr algn="ctr">
                <a:lnSpc>
                  <a:spcPts val="2860"/>
                </a:lnSpc>
              </a:pPr>
            </a:p>
          </p:txBody>
        </p:sp>
      </p:grpSp>
      <p:grpSp>
        <p:nvGrpSpPr>
          <p:cNvPr id="10" name="Group 10"/>
          <p:cNvGrpSpPr/>
          <p:nvPr/>
        </p:nvGrpSpPr>
        <p:grpSpPr>
          <a:xfrm>
            <a:off x="1730225" y="1749359"/>
            <a:ext cx="157787" cy="156369"/>
            <a:chOff x="0" y="0"/>
            <a:chExt cx="320400" cy="317520"/>
          </a:xfrm>
        </p:grpSpPr>
        <p:sp>
          <p:nvSpPr>
            <p:cNvPr id="11" name="Freeform 11"/>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040506"/>
            </a:solidFill>
          </p:spPr>
        </p:sp>
      </p:grpSp>
      <p:grpSp>
        <p:nvGrpSpPr>
          <p:cNvPr id="12" name="Group 12"/>
          <p:cNvGrpSpPr/>
          <p:nvPr/>
        </p:nvGrpSpPr>
        <p:grpSpPr>
          <a:xfrm>
            <a:off x="757617" y="1749359"/>
            <a:ext cx="1047779" cy="1124013"/>
            <a:chOff x="0" y="0"/>
            <a:chExt cx="2127600" cy="2282400"/>
          </a:xfrm>
        </p:grpSpPr>
        <p:sp>
          <p:nvSpPr>
            <p:cNvPr id="13" name="Freeform 13"/>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solidFill>
              <a:srgbClr val="363636"/>
            </a:solidFill>
          </p:spPr>
        </p:sp>
      </p:grpSp>
      <p:grpSp>
        <p:nvGrpSpPr>
          <p:cNvPr id="14" name="Group 14"/>
          <p:cNvGrpSpPr/>
          <p:nvPr/>
        </p:nvGrpSpPr>
        <p:grpSpPr>
          <a:xfrm>
            <a:off x="757617" y="3155814"/>
            <a:ext cx="2055497" cy="2055497"/>
            <a:chOff x="0" y="0"/>
            <a:chExt cx="6350000" cy="6350000"/>
          </a:xfrm>
        </p:grpSpPr>
        <p:sp>
          <p:nvSpPr>
            <p:cNvPr id="15" name="Freeform 1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3"/>
              <a:stretch>
                <a:fillRect l="-39104" r="-39104"/>
              </a:stretch>
            </a:blipFill>
          </p:spPr>
        </p:sp>
      </p:grpSp>
      <p:grpSp>
        <p:nvGrpSpPr>
          <p:cNvPr id="16" name="Group 16"/>
          <p:cNvGrpSpPr/>
          <p:nvPr/>
        </p:nvGrpSpPr>
        <p:grpSpPr>
          <a:xfrm>
            <a:off x="2645958" y="6583293"/>
            <a:ext cx="15450181" cy="3200163"/>
            <a:chOff x="0" y="0"/>
            <a:chExt cx="4069183" cy="842841"/>
          </a:xfrm>
        </p:grpSpPr>
        <p:sp>
          <p:nvSpPr>
            <p:cNvPr id="17" name="Freeform 17"/>
            <p:cNvSpPr/>
            <p:nvPr/>
          </p:nvSpPr>
          <p:spPr>
            <a:xfrm>
              <a:off x="0" y="0"/>
              <a:ext cx="4069183" cy="842841"/>
            </a:xfrm>
            <a:custGeom>
              <a:avLst/>
              <a:gdLst/>
              <a:ahLst/>
              <a:cxnLst/>
              <a:rect l="l" t="t" r="r" b="b"/>
              <a:pathLst>
                <a:path w="4069183" h="842841">
                  <a:moveTo>
                    <a:pt x="10022" y="0"/>
                  </a:moveTo>
                  <a:lnTo>
                    <a:pt x="4059162" y="0"/>
                  </a:lnTo>
                  <a:cubicBezTo>
                    <a:pt x="4064696" y="0"/>
                    <a:pt x="4069183" y="4487"/>
                    <a:pt x="4069183" y="10022"/>
                  </a:cubicBezTo>
                  <a:lnTo>
                    <a:pt x="4069183" y="832820"/>
                  </a:lnTo>
                  <a:cubicBezTo>
                    <a:pt x="4069183" y="835477"/>
                    <a:pt x="4068128" y="838027"/>
                    <a:pt x="4066248" y="839906"/>
                  </a:cubicBezTo>
                  <a:cubicBezTo>
                    <a:pt x="4064369" y="841785"/>
                    <a:pt x="4061820" y="842841"/>
                    <a:pt x="4059162" y="842841"/>
                  </a:cubicBezTo>
                  <a:lnTo>
                    <a:pt x="10022" y="842841"/>
                  </a:lnTo>
                  <a:cubicBezTo>
                    <a:pt x="4487" y="842841"/>
                    <a:pt x="0" y="838354"/>
                    <a:pt x="0" y="832820"/>
                  </a:cubicBezTo>
                  <a:lnTo>
                    <a:pt x="0" y="10022"/>
                  </a:lnTo>
                  <a:cubicBezTo>
                    <a:pt x="0" y="4487"/>
                    <a:pt x="4487" y="0"/>
                    <a:pt x="10022" y="0"/>
                  </a:cubicBezTo>
                  <a:close/>
                </a:path>
              </a:pathLst>
            </a:custGeom>
            <a:solidFill>
              <a:srgbClr val="FFFFFF"/>
            </a:solidFill>
            <a:ln w="38100" cap="sq">
              <a:solidFill>
                <a:srgbClr val="363636"/>
              </a:solidFill>
              <a:prstDash val="solid"/>
              <a:miter/>
            </a:ln>
          </p:spPr>
        </p:sp>
        <p:sp>
          <p:nvSpPr>
            <p:cNvPr id="18" name="TextBox 18"/>
            <p:cNvSpPr txBox="1"/>
            <p:nvPr/>
          </p:nvSpPr>
          <p:spPr>
            <a:xfrm>
              <a:off x="0" y="-19050"/>
              <a:ext cx="4069183" cy="861891"/>
            </a:xfrm>
            <a:prstGeom prst="rect">
              <a:avLst/>
            </a:prstGeom>
          </p:spPr>
          <p:txBody>
            <a:bodyPr lIns="50800" tIns="50800" rIns="50800" bIns="50800" rtlCol="0" anchor="ctr"/>
            <a:lstStyle/>
            <a:p>
              <a:pPr algn="ctr">
                <a:lnSpc>
                  <a:spcPts val="2860"/>
                </a:lnSpc>
              </a:pPr>
            </a:p>
          </p:txBody>
        </p:sp>
      </p:grpSp>
      <p:grpSp>
        <p:nvGrpSpPr>
          <p:cNvPr id="19" name="Group 19"/>
          <p:cNvGrpSpPr/>
          <p:nvPr/>
        </p:nvGrpSpPr>
        <p:grpSpPr>
          <a:xfrm>
            <a:off x="3860573" y="6426924"/>
            <a:ext cx="157787" cy="156369"/>
            <a:chOff x="0" y="0"/>
            <a:chExt cx="320400" cy="317520"/>
          </a:xfrm>
        </p:grpSpPr>
        <p:sp>
          <p:nvSpPr>
            <p:cNvPr id="20" name="Freeform 20"/>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040506"/>
            </a:solidFill>
          </p:spPr>
        </p:sp>
      </p:grpSp>
      <p:grpSp>
        <p:nvGrpSpPr>
          <p:cNvPr id="21" name="Group 21"/>
          <p:cNvGrpSpPr/>
          <p:nvPr/>
        </p:nvGrpSpPr>
        <p:grpSpPr>
          <a:xfrm>
            <a:off x="2887964" y="6426924"/>
            <a:ext cx="1047779" cy="1124013"/>
            <a:chOff x="0" y="0"/>
            <a:chExt cx="2127600" cy="2282400"/>
          </a:xfrm>
        </p:grpSpPr>
        <p:sp>
          <p:nvSpPr>
            <p:cNvPr id="22" name="Freeform 22"/>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solidFill>
              <a:srgbClr val="363636"/>
            </a:solidFill>
          </p:spPr>
        </p:sp>
      </p:grpSp>
      <p:grpSp>
        <p:nvGrpSpPr>
          <p:cNvPr id="23" name="Group 23"/>
          <p:cNvGrpSpPr/>
          <p:nvPr/>
        </p:nvGrpSpPr>
        <p:grpSpPr>
          <a:xfrm>
            <a:off x="2887964" y="7665878"/>
            <a:ext cx="2055497" cy="1780078"/>
            <a:chOff x="0" y="0"/>
            <a:chExt cx="6350000" cy="5499155"/>
          </a:xfrm>
        </p:grpSpPr>
        <p:sp>
          <p:nvSpPr>
            <p:cNvPr id="24" name="Freeform 24"/>
            <p:cNvSpPr/>
            <p:nvPr/>
          </p:nvSpPr>
          <p:spPr>
            <a:xfrm>
              <a:off x="0" y="0"/>
              <a:ext cx="6350000" cy="5500425"/>
            </a:xfrm>
            <a:custGeom>
              <a:avLst/>
              <a:gdLst/>
              <a:ahLst/>
              <a:cxnLst/>
              <a:rect l="l" t="t" r="r" b="b"/>
              <a:pathLst>
                <a:path w="6350000" h="5500425">
                  <a:moveTo>
                    <a:pt x="0" y="5157107"/>
                  </a:moveTo>
                  <a:lnTo>
                    <a:pt x="0" y="342047"/>
                  </a:lnTo>
                  <a:cubicBezTo>
                    <a:pt x="0" y="152876"/>
                    <a:pt x="176530" y="0"/>
                    <a:pt x="394970" y="0"/>
                  </a:cubicBezTo>
                  <a:lnTo>
                    <a:pt x="5956300" y="0"/>
                  </a:lnTo>
                  <a:cubicBezTo>
                    <a:pt x="6173470" y="0"/>
                    <a:pt x="6350000" y="152876"/>
                    <a:pt x="6350000" y="342047"/>
                  </a:cubicBezTo>
                  <a:lnTo>
                    <a:pt x="6350000" y="5158207"/>
                  </a:lnTo>
                  <a:cubicBezTo>
                    <a:pt x="6350000" y="5347378"/>
                    <a:pt x="6173470" y="5500425"/>
                    <a:pt x="5955030" y="5500425"/>
                  </a:cubicBezTo>
                  <a:lnTo>
                    <a:pt x="394970" y="5500425"/>
                  </a:lnTo>
                  <a:cubicBezTo>
                    <a:pt x="176530" y="5499155"/>
                    <a:pt x="0" y="5346278"/>
                    <a:pt x="0" y="5157107"/>
                  </a:cubicBezTo>
                  <a:close/>
                </a:path>
              </a:pathLst>
            </a:custGeom>
            <a:blipFill>
              <a:blip r:embed="rId4"/>
              <a:stretch>
                <a:fillRect l="-15006" r="-15006"/>
              </a:stretch>
            </a:blipFill>
          </p:spPr>
        </p:sp>
      </p:grpSp>
      <p:sp>
        <p:nvSpPr>
          <p:cNvPr id="25" name="TextBox 25"/>
          <p:cNvSpPr txBox="1"/>
          <p:nvPr/>
        </p:nvSpPr>
        <p:spPr>
          <a:xfrm>
            <a:off x="1987657" y="2129352"/>
            <a:ext cx="8154231" cy="727820"/>
          </a:xfrm>
          <a:prstGeom prst="rect">
            <a:avLst/>
          </a:prstGeom>
        </p:spPr>
        <p:txBody>
          <a:bodyPr lIns="0" tIns="0" rIns="0" bIns="0" rtlCol="0" anchor="t">
            <a:spAutoFit/>
          </a:bodyPr>
          <a:lstStyle/>
          <a:p>
            <a:pPr algn="l">
              <a:lnSpc>
                <a:spcPts val="2990"/>
              </a:lnSpc>
            </a:pPr>
            <a:r>
              <a:rPr lang="en-US" sz="2170" spc="212">
                <a:solidFill>
                  <a:srgbClr val="000000"/>
                </a:solidFill>
                <a:latin typeface="Montserrat Classic Bold" panose="00000500000000000000"/>
                <a:ea typeface="Montserrat Classic Bold" panose="00000500000000000000"/>
                <a:cs typeface="Montserrat Classic Bold" panose="00000500000000000000"/>
                <a:sym typeface="Montserrat Classic Bold" panose="00000500000000000000"/>
              </a:rPr>
              <a:t>MANAJEMEN STRATEGIS SEKTOR PUBLIK (MSSP)</a:t>
            </a:r>
            <a:endParaRPr lang="en-US" sz="2170" spc="212">
              <a:solidFill>
                <a:srgbClr val="00000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marL="0" lvl="1" indent="0" algn="l">
              <a:lnSpc>
                <a:spcPts val="2990"/>
              </a:lnSpc>
              <a:spcBef>
                <a:spcPct val="0"/>
              </a:spcBef>
            </a:pPr>
            <a:endParaRPr lang="en-US" sz="2170" spc="212">
              <a:solidFill>
                <a:srgbClr val="00000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sp>
        <p:nvSpPr>
          <p:cNvPr id="26" name="TextBox 26"/>
          <p:cNvSpPr txBox="1"/>
          <p:nvPr/>
        </p:nvSpPr>
        <p:spPr>
          <a:xfrm>
            <a:off x="3074263" y="2717893"/>
            <a:ext cx="11813692" cy="3080385"/>
          </a:xfrm>
          <a:prstGeom prst="rect">
            <a:avLst/>
          </a:prstGeom>
        </p:spPr>
        <p:txBody>
          <a:bodyPr lIns="0" tIns="0" rIns="0" bIns="0" rtlCol="0" anchor="t">
            <a:spAutoFit/>
          </a:bodyPr>
          <a:lstStyle/>
          <a:p>
            <a:pPr marL="323850" lvl="1" indent="-161925" algn="l">
              <a:lnSpc>
                <a:spcPts val="2070"/>
              </a:lnSpc>
              <a:buFont typeface="Arial" panose="020B0604020202020204"/>
              <a:buChar char="•"/>
            </a:pPr>
            <a:r>
              <a:rPr lang="en-US" sz="1500" spc="146">
                <a:solidFill>
                  <a:srgbClr val="000000"/>
                </a:solidFill>
                <a:latin typeface="Montserrat Light" panose="00000500000000000000"/>
                <a:ea typeface="Montserrat Light" panose="00000500000000000000"/>
                <a:cs typeface="Montserrat Light" panose="00000500000000000000"/>
                <a:sym typeface="Montserrat Light" panose="00000500000000000000"/>
              </a:rPr>
              <a:t>Implementasi Program: Setelah strategi ditetapkan, BRIN melaksanakan berbagai program dan inisiatif yang mendukung pencapaian sasaran strategis. Ini bisa berupa pelaksanaan proyek riset prioritas, pengembangan inovasi, atau penguatan infrastruktur riset.</a:t>
            </a:r>
            <a:endParaRPr lang="en-US" sz="1500" spc="146">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a:p>
            <a:pPr marL="323850" lvl="1" indent="-161925" algn="l">
              <a:lnSpc>
                <a:spcPts val="2070"/>
              </a:lnSpc>
              <a:buFont typeface="Arial" panose="020B0604020202020204"/>
              <a:buChar char="•"/>
            </a:pPr>
            <a:r>
              <a:rPr lang="en-US" sz="1500" spc="146">
                <a:solidFill>
                  <a:srgbClr val="000000"/>
                </a:solidFill>
                <a:latin typeface="Montserrat Light" panose="00000500000000000000"/>
                <a:ea typeface="Montserrat Light" panose="00000500000000000000"/>
                <a:cs typeface="Montserrat Light" panose="00000500000000000000"/>
                <a:sym typeface="Montserrat Light" panose="00000500000000000000"/>
              </a:rPr>
              <a:t>Pengelolaan Proyek: Manajemen proyek yang efektif sangat penting untuk memastikan bahwa setiap inisiatif berjalan sesuai dengan rencana, baik dari segi waktu, biaya, maupun kualitas hasil.</a:t>
            </a:r>
            <a:endParaRPr lang="en-US" sz="1500" spc="146">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a:p>
            <a:pPr marL="323850" lvl="1" indent="-161925" algn="l">
              <a:lnSpc>
                <a:spcPts val="2070"/>
              </a:lnSpc>
              <a:buFont typeface="Arial" panose="020B0604020202020204"/>
              <a:buChar char="•"/>
            </a:pPr>
            <a:r>
              <a:rPr lang="en-US" sz="1500" spc="146">
                <a:solidFill>
                  <a:srgbClr val="000000"/>
                </a:solidFill>
                <a:latin typeface="Montserrat Light" panose="00000500000000000000"/>
                <a:ea typeface="Montserrat Light" panose="00000500000000000000"/>
                <a:cs typeface="Montserrat Light" panose="00000500000000000000"/>
                <a:sym typeface="Montserrat Light" panose="00000500000000000000"/>
              </a:rPr>
              <a:t>Inovasi dan Adaptasi:BRIN perlu terus mendorong inovasi dalam pelaksanaan strateginya dan siap beradaptasi terhadap perubahan lingkungan atau kebutuhan baru yang muncul.</a:t>
            </a:r>
            <a:endParaRPr lang="en-US" sz="1500" spc="146">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a:p>
            <a:pPr marL="323850" lvl="1" indent="-161925" algn="l">
              <a:lnSpc>
                <a:spcPts val="2070"/>
              </a:lnSpc>
              <a:buFont typeface="Arial" panose="020B0604020202020204"/>
              <a:buChar char="•"/>
            </a:pPr>
            <a:r>
              <a:rPr lang="en-US" sz="1500" spc="146">
                <a:solidFill>
                  <a:srgbClr val="000000"/>
                </a:solidFill>
                <a:latin typeface="Montserrat Light" panose="00000500000000000000"/>
                <a:ea typeface="Montserrat Light" panose="00000500000000000000"/>
                <a:cs typeface="Montserrat Light" panose="00000500000000000000"/>
                <a:sym typeface="Montserrat Light" panose="00000500000000000000"/>
              </a:rPr>
              <a:t>Dengan menerapkan strategi meliputi Pendidikan dan Kesadaran Publik; kerjasama dengan media; branding institusi; kolaborasi dengan pemangku kepentingan; penggunaan media digital; partisipasi dalam forum internasional; program penghargaan dan kompetisi, merupakan strategi BRIN yang dapat meningkatkan peran dan kontribusinya dalam memajukan ilmu pengetahuan dan teknologi di Indonesia, serta memperkuat dukungan publik terhadap kegiatan riset dan inovasi.</a:t>
            </a:r>
            <a:endParaRPr lang="en-US" sz="1500" spc="146">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27" name="TextBox 27"/>
          <p:cNvSpPr txBox="1"/>
          <p:nvPr/>
        </p:nvSpPr>
        <p:spPr>
          <a:xfrm>
            <a:off x="4118005" y="6806917"/>
            <a:ext cx="6034026" cy="727820"/>
          </a:xfrm>
          <a:prstGeom prst="rect">
            <a:avLst/>
          </a:prstGeom>
        </p:spPr>
        <p:txBody>
          <a:bodyPr lIns="0" tIns="0" rIns="0" bIns="0" rtlCol="0" anchor="t">
            <a:spAutoFit/>
          </a:bodyPr>
          <a:lstStyle/>
          <a:p>
            <a:pPr algn="l">
              <a:lnSpc>
                <a:spcPts val="2990"/>
              </a:lnSpc>
            </a:pPr>
            <a:r>
              <a:rPr lang="en-US" sz="2170" spc="212">
                <a:solidFill>
                  <a:srgbClr val="000000"/>
                </a:solidFill>
                <a:latin typeface="Montserrat Classic Bold" panose="00000500000000000000"/>
                <a:ea typeface="Montserrat Classic Bold" panose="00000500000000000000"/>
                <a:cs typeface="Montserrat Classic Bold" panose="00000500000000000000"/>
                <a:sym typeface="Montserrat Classic Bold" panose="00000500000000000000"/>
              </a:rPr>
              <a:t>MARKETING SEKTOR PUBLIK (MSP)</a:t>
            </a:r>
            <a:endParaRPr lang="en-US" sz="2170" spc="212">
              <a:solidFill>
                <a:srgbClr val="00000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marL="0" lvl="1" indent="0" algn="l">
              <a:lnSpc>
                <a:spcPts val="2990"/>
              </a:lnSpc>
              <a:spcBef>
                <a:spcPct val="0"/>
              </a:spcBef>
            </a:pPr>
            <a:endParaRPr lang="en-US" sz="2170" spc="212">
              <a:solidFill>
                <a:srgbClr val="00000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sp>
        <p:nvSpPr>
          <p:cNvPr id="28" name="TextBox 28"/>
          <p:cNvSpPr txBox="1"/>
          <p:nvPr/>
        </p:nvSpPr>
        <p:spPr>
          <a:xfrm>
            <a:off x="5338108" y="7658562"/>
            <a:ext cx="11921192" cy="1873232"/>
          </a:xfrm>
          <a:prstGeom prst="rect">
            <a:avLst/>
          </a:prstGeom>
        </p:spPr>
        <p:txBody>
          <a:bodyPr lIns="0" tIns="0" rIns="0" bIns="0" rtlCol="0" anchor="t">
            <a:spAutoFit/>
          </a:bodyPr>
          <a:lstStyle/>
          <a:p>
            <a:pPr algn="l">
              <a:lnSpc>
                <a:spcPts val="2490"/>
              </a:lnSpc>
            </a:pPr>
            <a:r>
              <a:rPr lang="en-US" sz="1805" spc="177">
                <a:solidFill>
                  <a:srgbClr val="000000"/>
                </a:solidFill>
                <a:latin typeface="Montserrat Light" panose="00000500000000000000"/>
                <a:ea typeface="Montserrat Light" panose="00000500000000000000"/>
                <a:cs typeface="Montserrat Light" panose="00000500000000000000"/>
                <a:sym typeface="Montserrat Light" panose="00000500000000000000"/>
              </a:rPr>
              <a:t>Dari pengalaman BRIN, pemasaran sektor publik memerlukan pendekatan yang berfokus pada edukasi, transparansi, relevansi, dan dampak sosial. Dengan memanfaatkan media digital, membangun hubungan jangka panjang, serta menjaga komunikasi yang jelas dan inklusif, lembaga sektor publik dapat lebih efektif dalam mempromosikan program-program yang memberikan manfaat nyata bagi masyarakat.</a:t>
            </a:r>
            <a:endParaRPr lang="en-US" sz="1805" spc="177">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a:p>
            <a:pPr algn="l">
              <a:lnSpc>
                <a:spcPts val="2490"/>
              </a:lnSpc>
            </a:pPr>
            <a:endParaRPr lang="en-US" sz="1805" spc="177">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29" name="TextBox 29"/>
          <p:cNvSpPr txBox="1"/>
          <p:nvPr/>
        </p:nvSpPr>
        <p:spPr>
          <a:xfrm>
            <a:off x="6142260" y="212791"/>
            <a:ext cx="6345862" cy="898392"/>
          </a:xfrm>
          <a:prstGeom prst="rect">
            <a:avLst/>
          </a:prstGeom>
        </p:spPr>
        <p:txBody>
          <a:bodyPr lIns="0" tIns="0" rIns="0" bIns="0" rtlCol="0" anchor="t">
            <a:spAutoFit/>
          </a:bodyPr>
          <a:lstStyle/>
          <a:p>
            <a:pPr marL="0" lvl="0" indent="0" algn="ctr">
              <a:lnSpc>
                <a:spcPts val="7290"/>
              </a:lnSpc>
              <a:spcBef>
                <a:spcPct val="0"/>
              </a:spcBef>
            </a:pPr>
            <a:r>
              <a:rPr lang="en-US" sz="5285" spc="184">
                <a:solidFill>
                  <a:srgbClr val="010101"/>
                </a:solidFill>
                <a:latin typeface="Archivo Black" panose="020B0A03020202020B04"/>
                <a:ea typeface="Archivo Black" panose="020B0A03020202020B04"/>
                <a:cs typeface="Archivo Black" panose="020B0A03020202020B04"/>
                <a:sym typeface="Archivo Black" panose="020B0A03020202020B04"/>
              </a:rPr>
              <a:t>LESSON LEARN</a:t>
            </a:r>
            <a:endParaRPr lang="en-US" sz="5285" spc="184">
              <a:solidFill>
                <a:srgbClr val="010101"/>
              </a:solidFill>
              <a:latin typeface="Archivo Black" panose="020B0A03020202020B04"/>
              <a:ea typeface="Archivo Black" panose="020B0A03020202020B04"/>
              <a:cs typeface="Archivo Black" panose="020B0A03020202020B04"/>
              <a:sym typeface="Archivo Black" panose="020B0A03020202020B04"/>
            </a:endParaRPr>
          </a:p>
        </p:txBody>
      </p:sp>
      <p:sp>
        <p:nvSpPr>
          <p:cNvPr id="30" name="TextBox 30"/>
          <p:cNvSpPr txBox="1"/>
          <p:nvPr/>
        </p:nvSpPr>
        <p:spPr>
          <a:xfrm>
            <a:off x="4204287" y="985454"/>
            <a:ext cx="9897326" cy="763905"/>
          </a:xfrm>
          <a:prstGeom prst="rect">
            <a:avLst/>
          </a:prstGeom>
        </p:spPr>
        <p:txBody>
          <a:bodyPr lIns="0" tIns="0" rIns="0" bIns="0" rtlCol="0" anchor="t">
            <a:spAutoFit/>
          </a:bodyPr>
          <a:lstStyle/>
          <a:p>
            <a:pPr marL="0" lvl="0" indent="0" algn="ctr">
              <a:lnSpc>
                <a:spcPts val="6210"/>
              </a:lnSpc>
              <a:spcBef>
                <a:spcPct val="0"/>
              </a:spcBef>
            </a:pPr>
            <a:r>
              <a:rPr lang="en-US" sz="4500" spc="157">
                <a:solidFill>
                  <a:srgbClr val="010101"/>
                </a:solidFill>
                <a:latin typeface="Archivo Black" panose="020B0A03020202020B04"/>
                <a:ea typeface="Archivo Black" panose="020B0A03020202020B04"/>
                <a:cs typeface="Archivo Black" panose="020B0A03020202020B04"/>
                <a:sym typeface="Archivo Black" panose="020B0A03020202020B04"/>
              </a:rPr>
              <a:t>MANAJEMEN STRATEGIS</a:t>
            </a:r>
            <a:endParaRPr lang="en-US" sz="4500" spc="157">
              <a:solidFill>
                <a:srgbClr val="010101"/>
              </a:solidFill>
              <a:latin typeface="Archivo Black" panose="020B0A03020202020B04"/>
              <a:ea typeface="Archivo Black" panose="020B0A03020202020B04"/>
              <a:cs typeface="Archivo Black" panose="020B0A03020202020B04"/>
              <a:sym typeface="Archivo Black" panose="020B0A03020202020B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grpSp>
        <p:nvGrpSpPr>
          <p:cNvPr id="3" name="Group 3"/>
          <p:cNvGrpSpPr/>
          <p:nvPr/>
        </p:nvGrpSpPr>
        <p:grpSpPr>
          <a:xfrm rot="-10800000">
            <a:off x="11500939" y="-193991"/>
            <a:ext cx="1710961" cy="10674983"/>
            <a:chOff x="0" y="0"/>
            <a:chExt cx="450623" cy="2811518"/>
          </a:xfrm>
        </p:grpSpPr>
        <p:sp>
          <p:nvSpPr>
            <p:cNvPr id="4" name="Freeform 4"/>
            <p:cNvSpPr/>
            <p:nvPr/>
          </p:nvSpPr>
          <p:spPr>
            <a:xfrm>
              <a:off x="0" y="0"/>
              <a:ext cx="450623" cy="2811518"/>
            </a:xfrm>
            <a:custGeom>
              <a:avLst/>
              <a:gdLst/>
              <a:ahLst/>
              <a:cxnLst/>
              <a:rect l="l" t="t" r="r" b="b"/>
              <a:pathLst>
                <a:path w="450623" h="2811518">
                  <a:moveTo>
                    <a:pt x="0" y="0"/>
                  </a:moveTo>
                  <a:lnTo>
                    <a:pt x="450623" y="0"/>
                  </a:lnTo>
                  <a:lnTo>
                    <a:pt x="450623" y="2811518"/>
                  </a:lnTo>
                  <a:lnTo>
                    <a:pt x="0" y="2811518"/>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5" name="TextBox 5"/>
            <p:cNvSpPr txBox="1"/>
            <p:nvPr/>
          </p:nvSpPr>
          <p:spPr>
            <a:xfrm>
              <a:off x="0" y="-19050"/>
              <a:ext cx="450623" cy="2830568"/>
            </a:xfrm>
            <a:prstGeom prst="rect">
              <a:avLst/>
            </a:prstGeom>
          </p:spPr>
          <p:txBody>
            <a:bodyPr lIns="50800" tIns="50800" rIns="50800" bIns="50800" rtlCol="0" anchor="ctr"/>
            <a:lstStyle/>
            <a:p>
              <a:pPr marL="0" lvl="0" indent="0" algn="ctr">
                <a:lnSpc>
                  <a:spcPts val="2860"/>
                </a:lnSpc>
                <a:spcBef>
                  <a:spcPct val="0"/>
                </a:spcBef>
              </a:pPr>
            </a:p>
          </p:txBody>
        </p:sp>
      </p:grpSp>
      <p:grpSp>
        <p:nvGrpSpPr>
          <p:cNvPr id="6" name="Group 6"/>
          <p:cNvGrpSpPr/>
          <p:nvPr/>
        </p:nvGrpSpPr>
        <p:grpSpPr>
          <a:xfrm>
            <a:off x="393147" y="2579281"/>
            <a:ext cx="12106148" cy="6301903"/>
            <a:chOff x="0" y="0"/>
            <a:chExt cx="3188450" cy="1659761"/>
          </a:xfrm>
        </p:grpSpPr>
        <p:sp>
          <p:nvSpPr>
            <p:cNvPr id="7" name="Freeform 7"/>
            <p:cNvSpPr/>
            <p:nvPr/>
          </p:nvSpPr>
          <p:spPr>
            <a:xfrm>
              <a:off x="0" y="0"/>
              <a:ext cx="3188451" cy="1659761"/>
            </a:xfrm>
            <a:custGeom>
              <a:avLst/>
              <a:gdLst/>
              <a:ahLst/>
              <a:cxnLst/>
              <a:rect l="l" t="t" r="r" b="b"/>
              <a:pathLst>
                <a:path w="3188451" h="1659761">
                  <a:moveTo>
                    <a:pt x="12790" y="0"/>
                  </a:moveTo>
                  <a:lnTo>
                    <a:pt x="3175660" y="0"/>
                  </a:lnTo>
                  <a:cubicBezTo>
                    <a:pt x="3179053" y="0"/>
                    <a:pt x="3182306" y="1348"/>
                    <a:pt x="3184704" y="3746"/>
                  </a:cubicBezTo>
                  <a:cubicBezTo>
                    <a:pt x="3187103" y="6145"/>
                    <a:pt x="3188451" y="9398"/>
                    <a:pt x="3188451" y="12790"/>
                  </a:cubicBezTo>
                  <a:lnTo>
                    <a:pt x="3188451" y="1646970"/>
                  </a:lnTo>
                  <a:cubicBezTo>
                    <a:pt x="3188451" y="1650363"/>
                    <a:pt x="3187103" y="1653616"/>
                    <a:pt x="3184704" y="1656014"/>
                  </a:cubicBezTo>
                  <a:cubicBezTo>
                    <a:pt x="3182306" y="1658413"/>
                    <a:pt x="3179053" y="1659761"/>
                    <a:pt x="3175660" y="1659761"/>
                  </a:cubicBezTo>
                  <a:lnTo>
                    <a:pt x="12790" y="1659761"/>
                  </a:lnTo>
                  <a:cubicBezTo>
                    <a:pt x="5726" y="1659761"/>
                    <a:pt x="0" y="1654034"/>
                    <a:pt x="0" y="1646970"/>
                  </a:cubicBezTo>
                  <a:lnTo>
                    <a:pt x="0" y="12790"/>
                  </a:lnTo>
                  <a:cubicBezTo>
                    <a:pt x="0" y="9398"/>
                    <a:pt x="1348" y="6145"/>
                    <a:pt x="3746" y="3746"/>
                  </a:cubicBezTo>
                  <a:cubicBezTo>
                    <a:pt x="6145" y="1348"/>
                    <a:pt x="9398" y="0"/>
                    <a:pt x="12790" y="0"/>
                  </a:cubicBezTo>
                  <a:close/>
                </a:path>
              </a:pathLst>
            </a:custGeom>
            <a:solidFill>
              <a:srgbClr val="FFFFFF"/>
            </a:solidFill>
            <a:ln w="38100" cap="sq">
              <a:solidFill>
                <a:srgbClr val="363636"/>
              </a:solidFill>
              <a:prstDash val="solid"/>
              <a:miter/>
            </a:ln>
          </p:spPr>
        </p:sp>
        <p:sp>
          <p:nvSpPr>
            <p:cNvPr id="8" name="TextBox 8"/>
            <p:cNvSpPr txBox="1"/>
            <p:nvPr/>
          </p:nvSpPr>
          <p:spPr>
            <a:xfrm>
              <a:off x="0" y="-19050"/>
              <a:ext cx="3188450" cy="1678811"/>
            </a:xfrm>
            <a:prstGeom prst="rect">
              <a:avLst/>
            </a:prstGeom>
          </p:spPr>
          <p:txBody>
            <a:bodyPr lIns="50800" tIns="50800" rIns="50800" bIns="50800" rtlCol="0" anchor="ctr"/>
            <a:lstStyle/>
            <a:p>
              <a:pPr algn="ctr">
                <a:lnSpc>
                  <a:spcPts val="2860"/>
                </a:lnSpc>
              </a:pPr>
            </a:p>
          </p:txBody>
        </p:sp>
      </p:grpSp>
      <p:grpSp>
        <p:nvGrpSpPr>
          <p:cNvPr id="9" name="Group 9"/>
          <p:cNvGrpSpPr/>
          <p:nvPr/>
        </p:nvGrpSpPr>
        <p:grpSpPr>
          <a:xfrm>
            <a:off x="1607761" y="2422912"/>
            <a:ext cx="157787" cy="156369"/>
            <a:chOff x="0" y="0"/>
            <a:chExt cx="320400" cy="317520"/>
          </a:xfrm>
        </p:grpSpPr>
        <p:sp>
          <p:nvSpPr>
            <p:cNvPr id="10" name="Freeform 10"/>
            <p:cNvSpPr/>
            <p:nvPr/>
          </p:nvSpPr>
          <p:spPr>
            <a:xfrm>
              <a:off x="0" y="0"/>
              <a:ext cx="320421" cy="329184"/>
            </a:xfrm>
            <a:custGeom>
              <a:avLst/>
              <a:gdLst/>
              <a:ahLst/>
              <a:cxnLst/>
              <a:rect l="l" t="t" r="r" b="b"/>
              <a:pathLst>
                <a:path w="320421" h="329184">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040506"/>
            </a:solidFill>
          </p:spPr>
        </p:sp>
      </p:grpSp>
      <p:grpSp>
        <p:nvGrpSpPr>
          <p:cNvPr id="11" name="Group 11"/>
          <p:cNvGrpSpPr/>
          <p:nvPr/>
        </p:nvGrpSpPr>
        <p:grpSpPr>
          <a:xfrm>
            <a:off x="635153" y="2422912"/>
            <a:ext cx="1047779" cy="1124013"/>
            <a:chOff x="0" y="0"/>
            <a:chExt cx="2127600" cy="2282400"/>
          </a:xfrm>
        </p:grpSpPr>
        <p:sp>
          <p:nvSpPr>
            <p:cNvPr id="12" name="Freeform 12"/>
            <p:cNvSpPr/>
            <p:nvPr/>
          </p:nvSpPr>
          <p:spPr>
            <a:xfrm>
              <a:off x="0" y="0"/>
              <a:ext cx="2136648" cy="2334387"/>
            </a:xfrm>
            <a:custGeom>
              <a:avLst/>
              <a:gdLst/>
              <a:ahLst/>
              <a:cxnLst/>
              <a:rect l="l" t="t" r="r" b="b"/>
              <a:pathLst>
                <a:path w="2136648" h="2334387">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solidFill>
              <a:srgbClr val="363636"/>
            </a:solidFill>
          </p:spPr>
        </p:sp>
      </p:grpSp>
      <p:grpSp>
        <p:nvGrpSpPr>
          <p:cNvPr id="13" name="Group 13"/>
          <p:cNvGrpSpPr/>
          <p:nvPr/>
        </p:nvGrpSpPr>
        <p:grpSpPr>
          <a:xfrm>
            <a:off x="635153" y="3829367"/>
            <a:ext cx="2055497" cy="2055497"/>
            <a:chOff x="0" y="0"/>
            <a:chExt cx="6350000" cy="6350000"/>
          </a:xfrm>
        </p:grpSpPr>
        <p:sp>
          <p:nvSpPr>
            <p:cNvPr id="14" name="Freeform 1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30445" r="-47638"/>
              </a:stretch>
            </a:blipFill>
          </p:spPr>
        </p:sp>
      </p:grpSp>
      <p:sp>
        <p:nvSpPr>
          <p:cNvPr id="15" name="Freeform 15"/>
          <p:cNvSpPr/>
          <p:nvPr/>
        </p:nvSpPr>
        <p:spPr>
          <a:xfrm>
            <a:off x="12804095" y="0"/>
            <a:ext cx="9914886" cy="10287000"/>
          </a:xfrm>
          <a:custGeom>
            <a:avLst/>
            <a:gdLst/>
            <a:ahLst/>
            <a:cxnLst/>
            <a:rect l="l" t="t" r="r" b="b"/>
            <a:pathLst>
              <a:path w="9914886" h="10287000">
                <a:moveTo>
                  <a:pt x="0" y="0"/>
                </a:moveTo>
                <a:lnTo>
                  <a:pt x="9914886" y="0"/>
                </a:lnTo>
                <a:lnTo>
                  <a:pt x="9914886" y="10287000"/>
                </a:lnTo>
                <a:lnTo>
                  <a:pt x="0" y="10287000"/>
                </a:lnTo>
                <a:lnTo>
                  <a:pt x="0" y="0"/>
                </a:lnTo>
                <a:close/>
              </a:path>
            </a:pathLst>
          </a:custGeom>
          <a:blipFill>
            <a:blip r:embed="rId3"/>
            <a:stretch>
              <a:fillRect l="-48727" r="-6999"/>
            </a:stretch>
          </a:blipFill>
        </p:spPr>
      </p:sp>
      <p:sp>
        <p:nvSpPr>
          <p:cNvPr id="16" name="TextBox 16"/>
          <p:cNvSpPr txBox="1"/>
          <p:nvPr/>
        </p:nvSpPr>
        <p:spPr>
          <a:xfrm>
            <a:off x="1865193" y="2802905"/>
            <a:ext cx="7909302" cy="1097466"/>
          </a:xfrm>
          <a:prstGeom prst="rect">
            <a:avLst/>
          </a:prstGeom>
        </p:spPr>
        <p:txBody>
          <a:bodyPr lIns="0" tIns="0" rIns="0" bIns="0" rtlCol="0" anchor="t">
            <a:spAutoFit/>
          </a:bodyPr>
          <a:lstStyle/>
          <a:p>
            <a:pPr algn="l">
              <a:lnSpc>
                <a:spcPts val="2990"/>
              </a:lnSpc>
            </a:pPr>
            <a:r>
              <a:rPr lang="en-US" sz="2170" spc="212">
                <a:solidFill>
                  <a:srgbClr val="000000"/>
                </a:solidFill>
                <a:latin typeface="Montserrat Classic Bold" panose="00000500000000000000"/>
                <a:ea typeface="Montserrat Classic Bold" panose="00000500000000000000"/>
                <a:cs typeface="Montserrat Classic Bold" panose="00000500000000000000"/>
                <a:sym typeface="Montserrat Classic Bold" panose="00000500000000000000"/>
              </a:rPr>
              <a:t>PUBLIC PRIVATE PARTNERSHIP (PPP)/ KERJASAMA SWASTA DAN PEMERINTAH</a:t>
            </a:r>
            <a:endParaRPr lang="en-US" sz="2170" spc="212">
              <a:solidFill>
                <a:srgbClr val="00000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a:p>
            <a:pPr marL="0" lvl="1" indent="0" algn="l">
              <a:lnSpc>
                <a:spcPts val="2990"/>
              </a:lnSpc>
              <a:spcBef>
                <a:spcPct val="0"/>
              </a:spcBef>
            </a:pPr>
            <a:endParaRPr lang="en-US" sz="2170" spc="212">
              <a:solidFill>
                <a:srgbClr val="00000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sp>
        <p:nvSpPr>
          <p:cNvPr id="17" name="TextBox 17"/>
          <p:cNvSpPr txBox="1"/>
          <p:nvPr/>
        </p:nvSpPr>
        <p:spPr>
          <a:xfrm>
            <a:off x="2996810" y="3871796"/>
            <a:ext cx="8948111" cy="5009388"/>
          </a:xfrm>
          <a:prstGeom prst="rect">
            <a:avLst/>
          </a:prstGeom>
        </p:spPr>
        <p:txBody>
          <a:bodyPr lIns="0" tIns="0" rIns="0" bIns="0" rtlCol="0" anchor="t">
            <a:spAutoFit/>
          </a:bodyPr>
          <a:lstStyle/>
          <a:p>
            <a:pPr marL="367030" lvl="1" indent="-183515" algn="l">
              <a:lnSpc>
                <a:spcPts val="2345"/>
              </a:lnSpc>
              <a:buFont typeface="Arial" panose="020B0604020202020204"/>
              <a:buChar char="•"/>
            </a:pPr>
            <a:r>
              <a:rPr lang="en-US" sz="1700" spc="166">
                <a:solidFill>
                  <a:srgbClr val="000000"/>
                </a:solidFill>
                <a:latin typeface="Montserrat Light" panose="00000500000000000000"/>
                <a:ea typeface="Montserrat Light" panose="00000500000000000000"/>
                <a:cs typeface="Montserrat Light" panose="00000500000000000000"/>
                <a:sym typeface="Montserrat Light" panose="00000500000000000000"/>
              </a:rPr>
              <a:t>Dari pengalaman BRIN, keberhasilan Public-Private Partnership (PPP) terletak pada sinergi yang kuat antara sektor publik, swasta, dan lembaga riset, dengan memperhatikan aspek transparansi, inovasi berkelanjutan, manajemen risiko yang baik, serta komunikasi dan hubungan yang efektif. Dengan pendekatan ini, PPP dapat menjadi alat strategis dalam mempercepat pembangunan dan inovasi yang memberikan manfaat bagi masyarakat luas.</a:t>
            </a:r>
            <a:endParaRPr lang="en-US" sz="1700" spc="166">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a:p>
            <a:pPr marL="367030" lvl="1" indent="-183515" algn="l">
              <a:lnSpc>
                <a:spcPts val="2345"/>
              </a:lnSpc>
              <a:buFont typeface="Arial" panose="020B0604020202020204"/>
              <a:buChar char="•"/>
            </a:pPr>
            <a:r>
              <a:rPr lang="en-US" sz="1700" spc="166">
                <a:solidFill>
                  <a:srgbClr val="000000"/>
                </a:solidFill>
                <a:latin typeface="Montserrat Light" panose="00000500000000000000"/>
                <a:ea typeface="Montserrat Light" panose="00000500000000000000"/>
                <a:cs typeface="Montserrat Light" panose="00000500000000000000"/>
                <a:sym typeface="Montserrat Light" panose="00000500000000000000"/>
              </a:rPr>
              <a:t>Sinergi antara Tujuan Komersial dan Publik, Salah satu tantangan terbesar dalam PPP adalah menyelaraskan tujuan komersial sektor swasta dengan tujuan sosial dan publik pemerintah. BRIN menekankan pentingnya menemukan titik temu yang menguntungkan kedua belah pihak sehingga tercipta win-win solution. Ini bisa dicapai dengan merancang proyek yang tidak hanya menguntungkan secara ekonomi tetapi juga memberikan dampak sosial yang positif.</a:t>
            </a:r>
            <a:endParaRPr lang="en-US" sz="1700" spc="166">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a:p>
            <a:pPr algn="l">
              <a:lnSpc>
                <a:spcPts val="2345"/>
              </a:lnSpc>
            </a:pPr>
            <a:endParaRPr lang="en-US" sz="1700" spc="166">
              <a:solidFill>
                <a:srgbClr val="00000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8" name="TextBox 18"/>
          <p:cNvSpPr txBox="1"/>
          <p:nvPr/>
        </p:nvSpPr>
        <p:spPr>
          <a:xfrm>
            <a:off x="5881632" y="348183"/>
            <a:ext cx="6345862" cy="898392"/>
          </a:xfrm>
          <a:prstGeom prst="rect">
            <a:avLst/>
          </a:prstGeom>
        </p:spPr>
        <p:txBody>
          <a:bodyPr lIns="0" tIns="0" rIns="0" bIns="0" rtlCol="0" anchor="t">
            <a:spAutoFit/>
          </a:bodyPr>
          <a:lstStyle/>
          <a:p>
            <a:pPr marL="0" lvl="0" indent="0" algn="r">
              <a:lnSpc>
                <a:spcPts val="7290"/>
              </a:lnSpc>
              <a:spcBef>
                <a:spcPct val="0"/>
              </a:spcBef>
            </a:pPr>
            <a:r>
              <a:rPr lang="en-US" sz="5285" spc="184">
                <a:solidFill>
                  <a:srgbClr val="010101"/>
                </a:solidFill>
                <a:latin typeface="Archivo Black" panose="020B0A03020202020B04"/>
                <a:ea typeface="Archivo Black" panose="020B0A03020202020B04"/>
                <a:cs typeface="Archivo Black" panose="020B0A03020202020B04"/>
                <a:sym typeface="Archivo Black" panose="020B0A03020202020B04"/>
              </a:rPr>
              <a:t>LESSON LEARN</a:t>
            </a:r>
            <a:endParaRPr lang="en-US" sz="5285" spc="184">
              <a:solidFill>
                <a:srgbClr val="010101"/>
              </a:solidFill>
              <a:latin typeface="Archivo Black" panose="020B0A03020202020B04"/>
              <a:ea typeface="Archivo Black" panose="020B0A03020202020B04"/>
              <a:cs typeface="Archivo Black" panose="020B0A03020202020B04"/>
              <a:sym typeface="Archivo Black" panose="020B0A03020202020B04"/>
            </a:endParaRPr>
          </a:p>
        </p:txBody>
      </p:sp>
      <p:sp>
        <p:nvSpPr>
          <p:cNvPr id="19" name="TextBox 19"/>
          <p:cNvSpPr txBox="1"/>
          <p:nvPr/>
        </p:nvSpPr>
        <p:spPr>
          <a:xfrm>
            <a:off x="2330167" y="1160850"/>
            <a:ext cx="9897326" cy="763905"/>
          </a:xfrm>
          <a:prstGeom prst="rect">
            <a:avLst/>
          </a:prstGeom>
        </p:spPr>
        <p:txBody>
          <a:bodyPr lIns="0" tIns="0" rIns="0" bIns="0" rtlCol="0" anchor="t">
            <a:spAutoFit/>
          </a:bodyPr>
          <a:lstStyle/>
          <a:p>
            <a:pPr marL="0" lvl="0" indent="0" algn="r">
              <a:lnSpc>
                <a:spcPts val="6210"/>
              </a:lnSpc>
              <a:spcBef>
                <a:spcPct val="0"/>
              </a:spcBef>
            </a:pPr>
            <a:r>
              <a:rPr lang="en-US" sz="4500" spc="157">
                <a:solidFill>
                  <a:srgbClr val="010101"/>
                </a:solidFill>
                <a:latin typeface="Archivo Black" panose="020B0A03020202020B04"/>
                <a:ea typeface="Archivo Black" panose="020B0A03020202020B04"/>
                <a:cs typeface="Archivo Black" panose="020B0A03020202020B04"/>
                <a:sym typeface="Archivo Black" panose="020B0A03020202020B04"/>
              </a:rPr>
              <a:t>MANAJEMEN STRATEGIS</a:t>
            </a:r>
            <a:endParaRPr lang="en-US" sz="4500" spc="157">
              <a:solidFill>
                <a:srgbClr val="010101"/>
              </a:solidFill>
              <a:latin typeface="Archivo Black" panose="020B0A03020202020B04"/>
              <a:ea typeface="Archivo Black" panose="020B0A03020202020B04"/>
              <a:cs typeface="Archivo Black" panose="020B0A03020202020B04"/>
              <a:sym typeface="Archivo Black" panose="020B0A03020202020B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9659420" y="8263127"/>
            <a:ext cx="2799147" cy="440074"/>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1"/>
            <a:stretch>
              <a:fillRect t="-25622"/>
            </a:stretch>
          </a:blipFill>
        </p:spPr>
      </p:sp>
      <p:grpSp>
        <p:nvGrpSpPr>
          <p:cNvPr id="3" name="Group 3"/>
          <p:cNvGrpSpPr/>
          <p:nvPr/>
        </p:nvGrpSpPr>
        <p:grpSpPr>
          <a:xfrm>
            <a:off x="9659420" y="5607622"/>
            <a:ext cx="2799147" cy="2799147"/>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30016" r="-30016"/>
              </a:stretch>
            </a:blipFill>
          </p:spPr>
        </p:sp>
      </p:grpSp>
      <p:sp>
        <p:nvSpPr>
          <p:cNvPr id="5" name="Freeform 5"/>
          <p:cNvSpPr/>
          <p:nvPr/>
        </p:nvSpPr>
        <p:spPr>
          <a:xfrm>
            <a:off x="9659420" y="4799097"/>
            <a:ext cx="2799147" cy="440074"/>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1"/>
            <a:stretch>
              <a:fillRect t="-25622"/>
            </a:stretch>
          </a:blipFill>
        </p:spPr>
      </p:sp>
      <p:grpSp>
        <p:nvGrpSpPr>
          <p:cNvPr id="6" name="Group 6"/>
          <p:cNvGrpSpPr/>
          <p:nvPr/>
        </p:nvGrpSpPr>
        <p:grpSpPr>
          <a:xfrm>
            <a:off x="9659420" y="2143592"/>
            <a:ext cx="2799147" cy="2799147"/>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3"/>
              <a:stretch>
                <a:fillRect l="-24991" r="-24991"/>
              </a:stretch>
            </a:blipFill>
          </p:spPr>
        </p:sp>
      </p:grpSp>
      <p:sp>
        <p:nvSpPr>
          <p:cNvPr id="8" name="Freeform 8"/>
          <p:cNvSpPr/>
          <p:nvPr/>
        </p:nvSpPr>
        <p:spPr>
          <a:xfrm>
            <a:off x="2179183" y="6826068"/>
            <a:ext cx="6851587" cy="1077187"/>
          </a:xfrm>
          <a:custGeom>
            <a:avLst/>
            <a:gdLst/>
            <a:ahLst/>
            <a:cxnLst/>
            <a:rect l="l" t="t" r="r" b="b"/>
            <a:pathLst>
              <a:path w="6851587" h="1077187">
                <a:moveTo>
                  <a:pt x="0" y="0"/>
                </a:moveTo>
                <a:lnTo>
                  <a:pt x="6851587" y="0"/>
                </a:lnTo>
                <a:lnTo>
                  <a:pt x="6851587" y="1077187"/>
                </a:lnTo>
                <a:lnTo>
                  <a:pt x="0" y="1077187"/>
                </a:lnTo>
                <a:lnTo>
                  <a:pt x="0" y="0"/>
                </a:lnTo>
                <a:close/>
              </a:path>
            </a:pathLst>
          </a:custGeom>
          <a:blipFill>
            <a:blip r:embed="rId1"/>
            <a:stretch>
              <a:fillRect t="-25622"/>
            </a:stretch>
          </a:blipFill>
        </p:spPr>
      </p:sp>
      <p:grpSp>
        <p:nvGrpSpPr>
          <p:cNvPr id="9" name="Group 9"/>
          <p:cNvGrpSpPr/>
          <p:nvPr/>
        </p:nvGrpSpPr>
        <p:grpSpPr>
          <a:xfrm>
            <a:off x="2240447" y="3594570"/>
            <a:ext cx="6790323" cy="3819509"/>
            <a:chOff x="0" y="0"/>
            <a:chExt cx="11289030" cy="6350000"/>
          </a:xfrm>
        </p:grpSpPr>
        <p:sp>
          <p:nvSpPr>
            <p:cNvPr id="10" name="Freeform 10"/>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4"/>
              <a:stretch>
                <a:fillRect t="-83513" b="-83513"/>
              </a:stretch>
            </a:blipFill>
          </p:spPr>
        </p:sp>
      </p:grpSp>
      <p:sp>
        <p:nvSpPr>
          <p:cNvPr id="11" name="TextBox 11"/>
          <p:cNvSpPr txBox="1"/>
          <p:nvPr/>
        </p:nvSpPr>
        <p:spPr>
          <a:xfrm>
            <a:off x="2521025" y="4654865"/>
            <a:ext cx="6229167" cy="1633937"/>
          </a:xfrm>
          <a:prstGeom prst="rect">
            <a:avLst/>
          </a:prstGeom>
        </p:spPr>
        <p:txBody>
          <a:bodyPr lIns="0" tIns="0" rIns="0" bIns="0" rtlCol="0" anchor="t">
            <a:spAutoFit/>
          </a:bodyPr>
          <a:lstStyle/>
          <a:p>
            <a:pPr algn="ctr">
              <a:lnSpc>
                <a:spcPts val="6590"/>
              </a:lnSpc>
            </a:pPr>
            <a:r>
              <a:rPr lang="en-US" sz="4775">
                <a:solidFill>
                  <a:srgbClr val="FFFFFF"/>
                </a:solidFill>
                <a:latin typeface="Archivo Black" panose="020B0A03020202020B04"/>
                <a:ea typeface="Archivo Black" panose="020B0A03020202020B04"/>
                <a:cs typeface="Archivo Black" panose="020B0A03020202020B04"/>
                <a:sym typeface="Archivo Black" panose="020B0A03020202020B04"/>
              </a:rPr>
              <a:t>TERIMA KASIH</a:t>
            </a:r>
            <a:endParaRPr lang="en-US" sz="4775">
              <a:solidFill>
                <a:srgbClr val="FFFFFF"/>
              </a:solidFill>
              <a:latin typeface="Archivo Black" panose="020B0A03020202020B04"/>
              <a:ea typeface="Archivo Black" panose="020B0A03020202020B04"/>
              <a:cs typeface="Archivo Black" panose="020B0A03020202020B04"/>
              <a:sym typeface="Archivo Black" panose="020B0A03020202020B04"/>
            </a:endParaRPr>
          </a:p>
          <a:p>
            <a:pPr marL="0" lvl="0" indent="0" algn="ctr">
              <a:lnSpc>
                <a:spcPts val="6590"/>
              </a:lnSpc>
              <a:spcBef>
                <a:spcPct val="0"/>
              </a:spcBef>
            </a:pPr>
            <a:r>
              <a:rPr lang="en-US" sz="4775">
                <a:solidFill>
                  <a:srgbClr val="FFFFFF"/>
                </a:solidFill>
                <a:latin typeface="Archivo Black" panose="020B0A03020202020B04"/>
                <a:ea typeface="Archivo Black" panose="020B0A03020202020B04"/>
                <a:cs typeface="Archivo Black" panose="020B0A03020202020B04"/>
                <a:sym typeface="Archivo Black" panose="020B0A03020202020B04"/>
              </a:rPr>
              <a:t>ABRIGADO BARAK</a:t>
            </a:r>
            <a:endParaRPr lang="en-US" sz="4775">
              <a:solidFill>
                <a:srgbClr val="FFFFFF"/>
              </a:solidFill>
              <a:latin typeface="Archivo Black" panose="020B0A03020202020B04"/>
              <a:ea typeface="Archivo Black" panose="020B0A03020202020B04"/>
              <a:cs typeface="Archivo Black" panose="020B0A03020202020B04"/>
              <a:sym typeface="Archivo Black" panose="020B0A03020202020B04"/>
            </a:endParaRPr>
          </a:p>
        </p:txBody>
      </p:sp>
      <p:sp>
        <p:nvSpPr>
          <p:cNvPr id="12" name="Freeform 12"/>
          <p:cNvSpPr/>
          <p:nvPr/>
        </p:nvSpPr>
        <p:spPr>
          <a:xfrm>
            <a:off x="12924060" y="9846926"/>
            <a:ext cx="2799147" cy="440074"/>
          </a:xfrm>
          <a:custGeom>
            <a:avLst/>
            <a:gdLst/>
            <a:ahLst/>
            <a:cxnLst/>
            <a:rect l="l" t="t" r="r" b="b"/>
            <a:pathLst>
              <a:path w="2799147" h="440074">
                <a:moveTo>
                  <a:pt x="0" y="0"/>
                </a:moveTo>
                <a:lnTo>
                  <a:pt x="2799146" y="0"/>
                </a:lnTo>
                <a:lnTo>
                  <a:pt x="2799146" y="440074"/>
                </a:lnTo>
                <a:lnTo>
                  <a:pt x="0" y="440074"/>
                </a:lnTo>
                <a:lnTo>
                  <a:pt x="0" y="0"/>
                </a:lnTo>
                <a:close/>
              </a:path>
            </a:pathLst>
          </a:custGeom>
          <a:blipFill>
            <a:blip r:embed="rId1"/>
            <a:stretch>
              <a:fillRect t="-25622"/>
            </a:stretch>
          </a:blipFill>
        </p:spPr>
      </p:sp>
      <p:grpSp>
        <p:nvGrpSpPr>
          <p:cNvPr id="13" name="Group 13"/>
          <p:cNvGrpSpPr/>
          <p:nvPr/>
        </p:nvGrpSpPr>
        <p:grpSpPr>
          <a:xfrm>
            <a:off x="12924060" y="7191421"/>
            <a:ext cx="2799147" cy="2799147"/>
            <a:chOff x="0" y="0"/>
            <a:chExt cx="6350000" cy="6350000"/>
          </a:xfrm>
        </p:grpSpPr>
        <p:sp>
          <p:nvSpPr>
            <p:cNvPr id="14" name="Freeform 1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5"/>
              <a:stretch>
                <a:fillRect l="-25155" r="-25155"/>
              </a:stretch>
            </a:blipFill>
          </p:spPr>
        </p:sp>
      </p:grpSp>
      <p:sp>
        <p:nvSpPr>
          <p:cNvPr id="15" name="Freeform 15"/>
          <p:cNvSpPr/>
          <p:nvPr/>
        </p:nvSpPr>
        <p:spPr>
          <a:xfrm>
            <a:off x="12924060" y="6382896"/>
            <a:ext cx="2799147" cy="440074"/>
          </a:xfrm>
          <a:custGeom>
            <a:avLst/>
            <a:gdLst/>
            <a:ahLst/>
            <a:cxnLst/>
            <a:rect l="l" t="t" r="r" b="b"/>
            <a:pathLst>
              <a:path w="2799147" h="440074">
                <a:moveTo>
                  <a:pt x="0" y="0"/>
                </a:moveTo>
                <a:lnTo>
                  <a:pt x="2799146" y="0"/>
                </a:lnTo>
                <a:lnTo>
                  <a:pt x="2799146" y="440074"/>
                </a:lnTo>
                <a:lnTo>
                  <a:pt x="0" y="440074"/>
                </a:lnTo>
                <a:lnTo>
                  <a:pt x="0" y="0"/>
                </a:lnTo>
                <a:close/>
              </a:path>
            </a:pathLst>
          </a:custGeom>
          <a:blipFill>
            <a:blip r:embed="rId1"/>
            <a:stretch>
              <a:fillRect t="-25622"/>
            </a:stretch>
          </a:blipFill>
        </p:spPr>
      </p:sp>
      <p:grpSp>
        <p:nvGrpSpPr>
          <p:cNvPr id="16" name="Group 16"/>
          <p:cNvGrpSpPr/>
          <p:nvPr/>
        </p:nvGrpSpPr>
        <p:grpSpPr>
          <a:xfrm>
            <a:off x="12924060" y="3727391"/>
            <a:ext cx="2799147" cy="2799147"/>
            <a:chOff x="0" y="0"/>
            <a:chExt cx="6350000" cy="6350000"/>
          </a:xfrm>
        </p:grpSpPr>
        <p:sp>
          <p:nvSpPr>
            <p:cNvPr id="17" name="Freeform 1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3"/>
              <a:stretch>
                <a:fillRect l="-24991" r="-24991"/>
              </a:stretch>
            </a:blipFill>
          </p:spPr>
        </p:sp>
      </p:grpSp>
      <p:sp>
        <p:nvSpPr>
          <p:cNvPr id="18" name="Freeform 18"/>
          <p:cNvSpPr/>
          <p:nvPr/>
        </p:nvSpPr>
        <p:spPr>
          <a:xfrm>
            <a:off x="12924060" y="2915843"/>
            <a:ext cx="2799147" cy="440074"/>
          </a:xfrm>
          <a:custGeom>
            <a:avLst/>
            <a:gdLst/>
            <a:ahLst/>
            <a:cxnLst/>
            <a:rect l="l" t="t" r="r" b="b"/>
            <a:pathLst>
              <a:path w="2799147" h="440074">
                <a:moveTo>
                  <a:pt x="0" y="0"/>
                </a:moveTo>
                <a:lnTo>
                  <a:pt x="2799146" y="0"/>
                </a:lnTo>
                <a:lnTo>
                  <a:pt x="2799146" y="440073"/>
                </a:lnTo>
                <a:lnTo>
                  <a:pt x="0" y="440073"/>
                </a:lnTo>
                <a:lnTo>
                  <a:pt x="0" y="0"/>
                </a:lnTo>
                <a:close/>
              </a:path>
            </a:pathLst>
          </a:custGeom>
          <a:blipFill>
            <a:blip r:embed="rId1"/>
            <a:stretch>
              <a:fillRect t="-25622"/>
            </a:stretch>
          </a:blipFill>
        </p:spPr>
      </p:sp>
      <p:grpSp>
        <p:nvGrpSpPr>
          <p:cNvPr id="19" name="Group 19"/>
          <p:cNvGrpSpPr/>
          <p:nvPr/>
        </p:nvGrpSpPr>
        <p:grpSpPr>
          <a:xfrm>
            <a:off x="12924060" y="260338"/>
            <a:ext cx="2799147" cy="2799147"/>
            <a:chOff x="0" y="0"/>
            <a:chExt cx="6350000" cy="6350000"/>
          </a:xfrm>
        </p:grpSpPr>
        <p:sp>
          <p:nvSpPr>
            <p:cNvPr id="20" name="Freeform 2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6"/>
              <a:stretch>
                <a:fillRect l="-24991" r="-24991"/>
              </a:stretch>
            </a:blipFill>
          </p:spPr>
        </p:sp>
      </p:grpSp>
      <p:sp>
        <p:nvSpPr>
          <p:cNvPr id="21" name="Freeform 21"/>
          <p:cNvSpPr/>
          <p:nvPr/>
        </p:nvSpPr>
        <p:spPr>
          <a:xfrm>
            <a:off x="16189931" y="7929174"/>
            <a:ext cx="2799147" cy="440074"/>
          </a:xfrm>
          <a:custGeom>
            <a:avLst/>
            <a:gdLst/>
            <a:ahLst/>
            <a:cxnLst/>
            <a:rect l="l" t="t" r="r" b="b"/>
            <a:pathLst>
              <a:path w="2799147" h="440074">
                <a:moveTo>
                  <a:pt x="0" y="0"/>
                </a:moveTo>
                <a:lnTo>
                  <a:pt x="2799147" y="0"/>
                </a:lnTo>
                <a:lnTo>
                  <a:pt x="2799147" y="440073"/>
                </a:lnTo>
                <a:lnTo>
                  <a:pt x="0" y="440073"/>
                </a:lnTo>
                <a:lnTo>
                  <a:pt x="0" y="0"/>
                </a:lnTo>
                <a:close/>
              </a:path>
            </a:pathLst>
          </a:custGeom>
          <a:blipFill>
            <a:blip r:embed="rId1"/>
            <a:stretch>
              <a:fillRect t="-25622"/>
            </a:stretch>
          </a:blipFill>
        </p:spPr>
      </p:sp>
      <p:grpSp>
        <p:nvGrpSpPr>
          <p:cNvPr id="22" name="Group 22"/>
          <p:cNvGrpSpPr/>
          <p:nvPr/>
        </p:nvGrpSpPr>
        <p:grpSpPr>
          <a:xfrm>
            <a:off x="16189931" y="5273669"/>
            <a:ext cx="2799147" cy="2799147"/>
            <a:chOff x="0" y="0"/>
            <a:chExt cx="6350000" cy="6350000"/>
          </a:xfrm>
        </p:grpSpPr>
        <p:sp>
          <p:nvSpPr>
            <p:cNvPr id="23" name="Freeform 2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7"/>
              <a:stretch>
                <a:fillRect t="-24985" b="-24985"/>
              </a:stretch>
            </a:blipFill>
          </p:spPr>
        </p:sp>
      </p:grpSp>
      <p:sp>
        <p:nvSpPr>
          <p:cNvPr id="24" name="Freeform 24"/>
          <p:cNvSpPr/>
          <p:nvPr/>
        </p:nvSpPr>
        <p:spPr>
          <a:xfrm>
            <a:off x="16189931" y="4465144"/>
            <a:ext cx="2799147" cy="440074"/>
          </a:xfrm>
          <a:custGeom>
            <a:avLst/>
            <a:gdLst/>
            <a:ahLst/>
            <a:cxnLst/>
            <a:rect l="l" t="t" r="r" b="b"/>
            <a:pathLst>
              <a:path w="2799147" h="440074">
                <a:moveTo>
                  <a:pt x="0" y="0"/>
                </a:moveTo>
                <a:lnTo>
                  <a:pt x="2799147" y="0"/>
                </a:lnTo>
                <a:lnTo>
                  <a:pt x="2799147" y="440073"/>
                </a:lnTo>
                <a:lnTo>
                  <a:pt x="0" y="440073"/>
                </a:lnTo>
                <a:lnTo>
                  <a:pt x="0" y="0"/>
                </a:lnTo>
                <a:close/>
              </a:path>
            </a:pathLst>
          </a:custGeom>
          <a:blipFill>
            <a:blip r:embed="rId1"/>
            <a:stretch>
              <a:fillRect t="-25622"/>
            </a:stretch>
          </a:blipFill>
        </p:spPr>
      </p:sp>
      <p:grpSp>
        <p:nvGrpSpPr>
          <p:cNvPr id="25" name="Group 25"/>
          <p:cNvGrpSpPr/>
          <p:nvPr/>
        </p:nvGrpSpPr>
        <p:grpSpPr>
          <a:xfrm>
            <a:off x="16189931" y="1809639"/>
            <a:ext cx="2799147" cy="2799147"/>
            <a:chOff x="0" y="0"/>
            <a:chExt cx="6350000" cy="6350000"/>
          </a:xfrm>
        </p:grpSpPr>
        <p:sp>
          <p:nvSpPr>
            <p:cNvPr id="26" name="Freeform 2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8"/>
              <a:stretch>
                <a:fillRect l="-25015" r="-25015"/>
              </a:stretch>
            </a:blipFill>
          </p:spPr>
        </p:sp>
      </p:grpSp>
      <p:sp>
        <p:nvSpPr>
          <p:cNvPr id="27" name="Freeform 27"/>
          <p:cNvSpPr/>
          <p:nvPr/>
        </p:nvSpPr>
        <p:spPr>
          <a:xfrm>
            <a:off x="16189931" y="998090"/>
            <a:ext cx="2799147" cy="440074"/>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1"/>
            <a:stretch>
              <a:fillRect t="-25622"/>
            </a:stretch>
          </a:blipFill>
        </p:spPr>
      </p:sp>
      <p:grpSp>
        <p:nvGrpSpPr>
          <p:cNvPr id="28" name="Group 28"/>
          <p:cNvGrpSpPr/>
          <p:nvPr/>
        </p:nvGrpSpPr>
        <p:grpSpPr>
          <a:xfrm>
            <a:off x="16189931" y="-1657415"/>
            <a:ext cx="2799147" cy="2799147"/>
            <a:chOff x="0" y="0"/>
            <a:chExt cx="6350000" cy="6350000"/>
          </a:xfrm>
        </p:grpSpPr>
        <p:sp>
          <p:nvSpPr>
            <p:cNvPr id="29" name="Freeform 2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30016" r="-30016"/>
              </a:stretch>
            </a:blipFill>
          </p:spPr>
        </p:sp>
      </p:grpSp>
      <p:grpSp>
        <p:nvGrpSpPr>
          <p:cNvPr id="30" name="Group 30"/>
          <p:cNvGrpSpPr/>
          <p:nvPr/>
        </p:nvGrpSpPr>
        <p:grpSpPr>
          <a:xfrm>
            <a:off x="16189931" y="8703201"/>
            <a:ext cx="2799147" cy="2799147"/>
            <a:chOff x="0" y="0"/>
            <a:chExt cx="6350000" cy="6350000"/>
          </a:xfrm>
        </p:grpSpPr>
        <p:sp>
          <p:nvSpPr>
            <p:cNvPr id="31" name="Freeform 3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t="-25078" b="-25078"/>
              </a:stretch>
            </a:blipFill>
          </p:spPr>
        </p:sp>
      </p:grpSp>
      <p:sp>
        <p:nvSpPr>
          <p:cNvPr id="32" name="Freeform 32"/>
          <p:cNvSpPr/>
          <p:nvPr/>
        </p:nvSpPr>
        <p:spPr>
          <a:xfrm>
            <a:off x="76200" y="57150"/>
            <a:ext cx="1839527" cy="2551944"/>
          </a:xfrm>
          <a:custGeom>
            <a:avLst/>
            <a:gdLst/>
            <a:ahLst/>
            <a:cxnLst/>
            <a:rect l="l" t="t" r="r" b="b"/>
            <a:pathLst>
              <a:path w="1839527" h="2551944">
                <a:moveTo>
                  <a:pt x="0" y="0"/>
                </a:moveTo>
                <a:lnTo>
                  <a:pt x="1839527" y="0"/>
                </a:lnTo>
                <a:lnTo>
                  <a:pt x="1839527" y="2551944"/>
                </a:lnTo>
                <a:lnTo>
                  <a:pt x="0" y="2551944"/>
                </a:lnTo>
                <a:lnTo>
                  <a:pt x="0" y="0"/>
                </a:lnTo>
                <a:close/>
              </a:path>
            </a:pathLst>
          </a:custGeom>
          <a:blipFill>
            <a:blip r:embed="rId9"/>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grpSp>
        <p:nvGrpSpPr>
          <p:cNvPr id="3" name="Group 3"/>
          <p:cNvGrpSpPr/>
          <p:nvPr/>
        </p:nvGrpSpPr>
        <p:grpSpPr>
          <a:xfrm>
            <a:off x="-7882825" y="-684819"/>
            <a:ext cx="15646061" cy="1825362"/>
            <a:chOff x="0" y="0"/>
            <a:chExt cx="1876002" cy="218865"/>
          </a:xfrm>
        </p:grpSpPr>
        <p:sp>
          <p:nvSpPr>
            <p:cNvPr id="4" name="Freeform 4"/>
            <p:cNvSpPr/>
            <p:nvPr/>
          </p:nvSpPr>
          <p:spPr>
            <a:xfrm>
              <a:off x="0" y="0"/>
              <a:ext cx="1876002" cy="218865"/>
            </a:xfrm>
            <a:custGeom>
              <a:avLst/>
              <a:gdLst/>
              <a:ahLst/>
              <a:cxnLst/>
              <a:rect l="l" t="t" r="r" b="b"/>
              <a:pathLst>
                <a:path w="1876002" h="218865">
                  <a:moveTo>
                    <a:pt x="1672802" y="0"/>
                  </a:moveTo>
                  <a:lnTo>
                    <a:pt x="0" y="0"/>
                  </a:lnTo>
                  <a:lnTo>
                    <a:pt x="203200" y="218865"/>
                  </a:lnTo>
                  <a:lnTo>
                    <a:pt x="1876002" y="218865"/>
                  </a:lnTo>
                  <a:lnTo>
                    <a:pt x="1672802" y="0"/>
                  </a:lnTo>
                  <a:close/>
                </a:path>
              </a:pathLst>
            </a:custGeom>
            <a:solidFill>
              <a:srgbClr val="010101"/>
            </a:solidFill>
            <a:ln cap="sq">
              <a:noFill/>
              <a:prstDash val="solid"/>
              <a:miter/>
            </a:ln>
          </p:spPr>
        </p:sp>
        <p:sp>
          <p:nvSpPr>
            <p:cNvPr id="5" name="TextBox 5"/>
            <p:cNvSpPr txBox="1"/>
            <p:nvPr/>
          </p:nvSpPr>
          <p:spPr>
            <a:xfrm>
              <a:off x="101600" y="-19050"/>
              <a:ext cx="1672802" cy="237915"/>
            </a:xfrm>
            <a:prstGeom prst="rect">
              <a:avLst/>
            </a:prstGeom>
          </p:spPr>
          <p:txBody>
            <a:bodyPr lIns="50800" tIns="50800" rIns="50800" bIns="50800" rtlCol="0" anchor="ctr"/>
            <a:lstStyle/>
            <a:p>
              <a:pPr marL="0" lvl="0" indent="0" algn="ctr">
                <a:lnSpc>
                  <a:spcPts val="2860"/>
                </a:lnSpc>
                <a:spcBef>
                  <a:spcPct val="0"/>
                </a:spcBef>
              </a:pPr>
            </a:p>
          </p:txBody>
        </p:sp>
      </p:grpSp>
      <p:grpSp>
        <p:nvGrpSpPr>
          <p:cNvPr id="6" name="Group 6"/>
          <p:cNvGrpSpPr/>
          <p:nvPr/>
        </p:nvGrpSpPr>
        <p:grpSpPr>
          <a:xfrm>
            <a:off x="654198" y="4278532"/>
            <a:ext cx="736150" cy="907663"/>
            <a:chOff x="0" y="-71452"/>
            <a:chExt cx="193883" cy="239055"/>
          </a:xfrm>
        </p:grpSpPr>
        <p:sp>
          <p:nvSpPr>
            <p:cNvPr id="7" name="Freeform 7"/>
            <p:cNvSpPr/>
            <p:nvPr/>
          </p:nvSpPr>
          <p:spPr>
            <a:xfrm>
              <a:off x="0" y="-71452"/>
              <a:ext cx="193883" cy="167603"/>
            </a:xfrm>
            <a:custGeom>
              <a:avLst/>
              <a:gdLst/>
              <a:ahLst/>
              <a:cxnLst/>
              <a:rect l="l" t="t" r="r" b="b"/>
              <a:pathLst>
                <a:path w="193883" h="167603">
                  <a:moveTo>
                    <a:pt x="83802" y="0"/>
                  </a:moveTo>
                  <a:lnTo>
                    <a:pt x="110081" y="0"/>
                  </a:lnTo>
                  <a:cubicBezTo>
                    <a:pt x="156364" y="0"/>
                    <a:pt x="193883" y="37519"/>
                    <a:pt x="193883" y="83802"/>
                  </a:cubicBezTo>
                  <a:lnTo>
                    <a:pt x="193883" y="83802"/>
                  </a:lnTo>
                  <a:cubicBezTo>
                    <a:pt x="193883" y="130084"/>
                    <a:pt x="156364" y="167603"/>
                    <a:pt x="110081" y="167603"/>
                  </a:cubicBezTo>
                  <a:lnTo>
                    <a:pt x="83802" y="167603"/>
                  </a:lnTo>
                  <a:cubicBezTo>
                    <a:pt x="37519" y="167603"/>
                    <a:pt x="0" y="130084"/>
                    <a:pt x="0" y="83802"/>
                  </a:cubicBezTo>
                  <a:lnTo>
                    <a:pt x="0" y="83802"/>
                  </a:lnTo>
                  <a:cubicBezTo>
                    <a:pt x="0" y="37519"/>
                    <a:pt x="37519" y="0"/>
                    <a:pt x="83802" y="0"/>
                  </a:cubicBezTo>
                  <a:close/>
                </a:path>
              </a:pathLst>
            </a:custGeom>
            <a:solidFill>
              <a:srgbClr val="1A1A1A"/>
            </a:solidFill>
          </p:spPr>
        </p:sp>
        <p:sp>
          <p:nvSpPr>
            <p:cNvPr id="8" name="TextBox 8"/>
            <p:cNvSpPr txBox="1"/>
            <p:nvPr/>
          </p:nvSpPr>
          <p:spPr>
            <a:xfrm>
              <a:off x="0" y="-66675"/>
              <a:ext cx="193883" cy="234278"/>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01</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
        <p:nvSpPr>
          <p:cNvPr id="9" name="TextBox 9"/>
          <p:cNvSpPr txBox="1"/>
          <p:nvPr/>
        </p:nvSpPr>
        <p:spPr>
          <a:xfrm>
            <a:off x="1390348" y="1241361"/>
            <a:ext cx="14701350" cy="238582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Visitasi Kepemimpinan Nasional pada Benchmarking Badan Riset dan Inovasi Nasional dilakukan dengan Deputi Bidang Kebijakan Riset dan Inovasi, Badan Riset dan Inovasi Nasional Ibu Dr. Ir. Boediastoeti Ontowirjo, MBA. Melalui bimbingan Widyaiswara Bapak PKN Dr. Ir. MOMON RIFAI, M.Sc. dengan pembahasan Transformasi Digital dan Penerapaanya di BRIN (Badan Riset dan Inovasi Nasional)</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0" lvl="0" indent="0" algn="just">
              <a:lnSpc>
                <a:spcPts val="3175"/>
              </a:lnSpc>
              <a:spcBef>
                <a:spcPct val="0"/>
              </a:spcBef>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0" name="TextBox 10"/>
          <p:cNvSpPr txBox="1"/>
          <p:nvPr/>
        </p:nvSpPr>
        <p:spPr>
          <a:xfrm>
            <a:off x="-1160334" y="132612"/>
            <a:ext cx="9308329" cy="812989"/>
          </a:xfrm>
          <a:prstGeom prst="rect">
            <a:avLst/>
          </a:prstGeom>
        </p:spPr>
        <p:txBody>
          <a:bodyPr lIns="0" tIns="0" rIns="0" bIns="0" rtlCol="0" anchor="t">
            <a:spAutoFit/>
          </a:bodyPr>
          <a:lstStyle/>
          <a:p>
            <a:pPr marL="0" lvl="0" indent="0" algn="ctr">
              <a:lnSpc>
                <a:spcPts val="6550"/>
              </a:lnSpc>
              <a:spcBef>
                <a:spcPct val="0"/>
              </a:spcBef>
            </a:pPr>
            <a:r>
              <a:rPr lang="en-US" sz="4745" spc="37">
                <a:solidFill>
                  <a:srgbClr val="FFFFFF"/>
                </a:solidFill>
                <a:latin typeface="Archivo Black" panose="020B0A03020202020B04"/>
                <a:ea typeface="Archivo Black" panose="020B0A03020202020B04"/>
                <a:cs typeface="Archivo Black" panose="020B0A03020202020B04"/>
                <a:sym typeface="Archivo Black" panose="020B0A03020202020B04"/>
              </a:rPr>
              <a:t>DESKRIPSI LOKUS</a:t>
            </a:r>
            <a:endParaRPr lang="en-US" sz="4745" spc="37">
              <a:solidFill>
                <a:srgbClr val="FFFFFF"/>
              </a:solidFill>
              <a:latin typeface="Archivo Black" panose="020B0A03020202020B04"/>
              <a:ea typeface="Archivo Black" panose="020B0A03020202020B04"/>
              <a:cs typeface="Archivo Black" panose="020B0A03020202020B04"/>
              <a:sym typeface="Archivo Black" panose="020B0A03020202020B04"/>
            </a:endParaRPr>
          </a:p>
        </p:txBody>
      </p:sp>
      <p:grpSp>
        <p:nvGrpSpPr>
          <p:cNvPr id="11" name="Group 11"/>
          <p:cNvGrpSpPr/>
          <p:nvPr/>
        </p:nvGrpSpPr>
        <p:grpSpPr>
          <a:xfrm>
            <a:off x="654198" y="6299249"/>
            <a:ext cx="736150" cy="915977"/>
            <a:chOff x="0" y="-66675"/>
            <a:chExt cx="193883" cy="241245"/>
          </a:xfrm>
        </p:grpSpPr>
        <p:sp>
          <p:nvSpPr>
            <p:cNvPr id="12" name="Freeform 12"/>
            <p:cNvSpPr/>
            <p:nvPr/>
          </p:nvSpPr>
          <p:spPr>
            <a:xfrm>
              <a:off x="0" y="-63981"/>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13" name="TextBox 13"/>
            <p:cNvSpPr txBox="1"/>
            <p:nvPr/>
          </p:nvSpPr>
          <p:spPr>
            <a:xfrm>
              <a:off x="0" y="-66675"/>
              <a:ext cx="193883" cy="241245"/>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02</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
        <p:nvSpPr>
          <p:cNvPr id="14" name="TextBox 14"/>
          <p:cNvSpPr txBox="1"/>
          <p:nvPr/>
        </p:nvSpPr>
        <p:spPr>
          <a:xfrm>
            <a:off x="1616092" y="3620935"/>
            <a:ext cx="16256856" cy="280492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Telaah Literatur Transformasi Digital</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Transformasi Digital merupakan proses yang dilakukan oleh organisasi sebagai respon atas terjadinya perubahan lingkungan yang mendasar yang dihadapi dengan menggunakan teknologi digital, antara lain </a:t>
            </a:r>
            <a:r>
              <a:rPr lang="en-US" sz="2300" u="sng" spc="225">
                <a:solidFill>
                  <a:srgbClr val="231F20"/>
                </a:solidFill>
                <a:latin typeface="Montserrat Light Italics" panose="00000500000000000000"/>
                <a:ea typeface="Montserrat Light Italics" panose="00000500000000000000"/>
                <a:cs typeface="Montserrat Light Italics" panose="00000500000000000000"/>
                <a:sym typeface="Montserrat Light Italics" panose="00000500000000000000"/>
                <a:hlinkClick r:id="rId2" tooltip="https://www.sciencedirect.com/topics/computer-science/mobile-computing"/>
              </a:rPr>
              <a:t>mobile computing</a:t>
            </a:r>
            <a:r>
              <a:rPr lang="en-US" sz="2300" spc="225">
                <a:solidFill>
                  <a:srgbClr val="231F20"/>
                </a:solidFill>
                <a:latin typeface="Montserrat Light Italics" panose="00000500000000000000"/>
                <a:ea typeface="Montserrat Light Italics" panose="00000500000000000000"/>
                <a:cs typeface="Montserrat Light Italics" panose="00000500000000000000"/>
                <a:sym typeface="Montserrat Light Italics" panose="00000500000000000000"/>
              </a:rPr>
              <a:t>, </a:t>
            </a:r>
            <a:r>
              <a:rPr lang="en-US" sz="2300" u="sng" spc="225">
                <a:solidFill>
                  <a:srgbClr val="231F20"/>
                </a:solidFill>
                <a:latin typeface="Montserrat Light Italics" panose="00000500000000000000"/>
                <a:ea typeface="Montserrat Light Italics" panose="00000500000000000000"/>
                <a:cs typeface="Montserrat Light Italics" panose="00000500000000000000"/>
                <a:sym typeface="Montserrat Light Italics" panose="00000500000000000000"/>
                <a:hlinkClick r:id="rId3" tooltip="https://www.sciencedirect.com/topics/computer-science/artificial-intelligence"/>
              </a:rPr>
              <a:t>artificial intelligence</a:t>
            </a:r>
            <a:r>
              <a:rPr lang="en-US" sz="2300" spc="225">
                <a:solidFill>
                  <a:srgbClr val="231F20"/>
                </a:solidFill>
                <a:latin typeface="Montserrat Light Italics" panose="00000500000000000000"/>
                <a:ea typeface="Montserrat Light Italics" panose="00000500000000000000"/>
                <a:cs typeface="Montserrat Light Italics" panose="00000500000000000000"/>
                <a:sym typeface="Montserrat Light Italics" panose="00000500000000000000"/>
              </a:rPr>
              <a:t>, </a:t>
            </a:r>
            <a:r>
              <a:rPr lang="en-US" sz="2300" u="sng" spc="225">
                <a:solidFill>
                  <a:srgbClr val="231F20"/>
                </a:solidFill>
                <a:latin typeface="Montserrat Light Italics" panose="00000500000000000000"/>
                <a:ea typeface="Montserrat Light Italics" panose="00000500000000000000"/>
                <a:cs typeface="Montserrat Light Italics" panose="00000500000000000000"/>
                <a:sym typeface="Montserrat Light Italics" panose="00000500000000000000"/>
                <a:hlinkClick r:id="rId4" tooltip="https://www.sciencedirect.com/topics/computer-science/cloud-computing"/>
              </a:rPr>
              <a:t>cloud computing</a:t>
            </a:r>
            <a:r>
              <a:rPr lang="en-US" sz="2300" spc="225">
                <a:solidFill>
                  <a:srgbClr val="231F20"/>
                </a:solidFill>
                <a:latin typeface="Montserrat Light Italics" panose="00000500000000000000"/>
                <a:ea typeface="Montserrat Light Italics" panose="00000500000000000000"/>
                <a:cs typeface="Montserrat Light Italics" panose="00000500000000000000"/>
                <a:sym typeface="Montserrat Light Italics" panose="00000500000000000000"/>
              </a:rPr>
              <a:t>, </a:t>
            </a: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dan</a:t>
            </a:r>
            <a:r>
              <a:rPr lang="en-US" sz="2300" spc="225">
                <a:solidFill>
                  <a:srgbClr val="231F20"/>
                </a:solidFill>
                <a:latin typeface="Montserrat Light Italics" panose="00000500000000000000"/>
                <a:ea typeface="Montserrat Light Italics" panose="00000500000000000000"/>
                <a:cs typeface="Montserrat Light Italics" panose="00000500000000000000"/>
                <a:sym typeface="Montserrat Light Italics" panose="00000500000000000000"/>
              </a:rPr>
              <a:t> </a:t>
            </a:r>
            <a:r>
              <a:rPr lang="en-US" sz="2300" u="sng" spc="225">
                <a:solidFill>
                  <a:srgbClr val="231F20"/>
                </a:solidFill>
                <a:latin typeface="Montserrat Light Italics" panose="00000500000000000000"/>
                <a:ea typeface="Montserrat Light Italics" panose="00000500000000000000"/>
                <a:cs typeface="Montserrat Light Italics" panose="00000500000000000000"/>
                <a:sym typeface="Montserrat Light Italics" panose="00000500000000000000"/>
                <a:hlinkClick r:id="rId5" tooltip="https://www.sciencedirect.com/topics/psychology/internet-of-things"/>
              </a:rPr>
              <a:t>Internet of Things</a:t>
            </a:r>
            <a:r>
              <a:rPr lang="en-US" sz="2300" spc="225">
                <a:solidFill>
                  <a:srgbClr val="231F20"/>
                </a:solidFill>
                <a:latin typeface="Montserrat Light Italics" panose="00000500000000000000"/>
                <a:ea typeface="Montserrat Light Italics" panose="00000500000000000000"/>
                <a:cs typeface="Montserrat Light Italics" panose="00000500000000000000"/>
                <a:sym typeface="Montserrat Light Italics" panose="00000500000000000000"/>
              </a:rPr>
              <a:t> </a:t>
            </a: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(IoT). Transformasi Digital berciri </a:t>
            </a:r>
            <a:r>
              <a:rPr lang="en-US" sz="2300" spc="225">
                <a:solidFill>
                  <a:srgbClr val="231F20"/>
                </a:solidFill>
                <a:latin typeface="Montserrat Light Italics" panose="00000500000000000000"/>
                <a:ea typeface="Montserrat Light Italics" panose="00000500000000000000"/>
                <a:cs typeface="Montserrat Light Italics" panose="00000500000000000000"/>
                <a:sym typeface="Montserrat Light Italics" panose="00000500000000000000"/>
              </a:rPr>
              <a:t>human-oriented</a:t>
            </a: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 </a:t>
            </a:r>
            <a:r>
              <a:rPr lang="en-US" sz="2300" spc="225">
                <a:solidFill>
                  <a:srgbClr val="231F20"/>
                </a:solidFill>
                <a:latin typeface="Montserrat Light Italics" panose="00000500000000000000"/>
                <a:ea typeface="Montserrat Light Italics" panose="00000500000000000000"/>
                <a:cs typeface="Montserrat Light Italics" panose="00000500000000000000"/>
                <a:sym typeface="Montserrat Light Italics" panose="00000500000000000000"/>
              </a:rPr>
              <a:t>characteristics</a:t>
            </a: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 dan umumnya melibatkan integrasi dan inovasi teknologi dan bisnis2. </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0" lvl="0" indent="0" algn="just">
              <a:lnSpc>
                <a:spcPts val="3175"/>
              </a:lnSpc>
              <a:spcBef>
                <a:spcPct val="0"/>
              </a:spcBef>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grpSp>
        <p:nvGrpSpPr>
          <p:cNvPr id="15" name="Group 15"/>
          <p:cNvGrpSpPr/>
          <p:nvPr/>
        </p:nvGrpSpPr>
        <p:grpSpPr>
          <a:xfrm>
            <a:off x="654198" y="8342322"/>
            <a:ext cx="736150" cy="915978"/>
            <a:chOff x="0" y="-66675"/>
            <a:chExt cx="193883" cy="241245"/>
          </a:xfrm>
        </p:grpSpPr>
        <p:sp>
          <p:nvSpPr>
            <p:cNvPr id="16" name="Freeform 16"/>
            <p:cNvSpPr/>
            <p:nvPr/>
          </p:nvSpPr>
          <p:spPr>
            <a:xfrm>
              <a:off x="0" y="-66259"/>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17" name="TextBox 17"/>
            <p:cNvSpPr txBox="1"/>
            <p:nvPr/>
          </p:nvSpPr>
          <p:spPr>
            <a:xfrm>
              <a:off x="0" y="-66675"/>
              <a:ext cx="193883" cy="241245"/>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03</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
        <p:nvSpPr>
          <p:cNvPr id="18" name="TextBox 18"/>
          <p:cNvSpPr txBox="1"/>
          <p:nvPr/>
        </p:nvSpPr>
        <p:spPr>
          <a:xfrm>
            <a:off x="1616092" y="6416332"/>
            <a:ext cx="13499822" cy="158572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Penerapan Transformasi Digital</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496570" lvl="1" indent="-248285" algn="just">
              <a:lnSpc>
                <a:spcPts val="3175"/>
              </a:lnSpc>
              <a:buFont typeface="Arial" panose="020B0604020202020204"/>
              <a:buChar char="•"/>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Kepemimpinan berintegritas mulai dari rekrutmen pada kepegawaian kepada lulusan S3</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496570" lvl="1" indent="-248285" algn="just">
              <a:lnSpc>
                <a:spcPts val="3175"/>
              </a:lnSpc>
              <a:buFont typeface="Arial" panose="020B0604020202020204"/>
              <a:buChar char="•"/>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Memperkuat Ekosistem Riset dan Inovasi </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9" name="Freeform 19"/>
          <p:cNvSpPr/>
          <p:nvPr/>
        </p:nvSpPr>
        <p:spPr>
          <a:xfrm>
            <a:off x="13779447" y="7532947"/>
            <a:ext cx="902910" cy="902910"/>
          </a:xfrm>
          <a:custGeom>
            <a:avLst/>
            <a:gdLst/>
            <a:ahLst/>
            <a:cxnLst/>
            <a:rect l="l" t="t" r="r" b="b"/>
            <a:pathLst>
              <a:path w="902910" h="902910">
                <a:moveTo>
                  <a:pt x="0" y="0"/>
                </a:moveTo>
                <a:lnTo>
                  <a:pt x="902910" y="0"/>
                </a:lnTo>
                <a:lnTo>
                  <a:pt x="902910" y="902910"/>
                </a:lnTo>
                <a:lnTo>
                  <a:pt x="0" y="9029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16448473" y="0"/>
            <a:ext cx="1839527" cy="2551944"/>
          </a:xfrm>
          <a:custGeom>
            <a:avLst/>
            <a:gdLst/>
            <a:ahLst/>
            <a:cxnLst/>
            <a:rect l="l" t="t" r="r" b="b"/>
            <a:pathLst>
              <a:path w="1839527" h="2551944">
                <a:moveTo>
                  <a:pt x="0" y="0"/>
                </a:moveTo>
                <a:lnTo>
                  <a:pt x="1839527" y="0"/>
                </a:lnTo>
                <a:lnTo>
                  <a:pt x="1839527" y="2551944"/>
                </a:lnTo>
                <a:lnTo>
                  <a:pt x="0" y="2551944"/>
                </a:lnTo>
                <a:lnTo>
                  <a:pt x="0" y="0"/>
                </a:lnTo>
                <a:close/>
              </a:path>
            </a:pathLst>
          </a:custGeom>
          <a:blipFill>
            <a:blip r:embed="rId8"/>
            <a:stretch>
              <a:fillRect/>
            </a:stretch>
          </a:blipFill>
        </p:spPr>
      </p:sp>
      <p:sp>
        <p:nvSpPr>
          <p:cNvPr id="21" name="TextBox 21"/>
          <p:cNvSpPr txBox="1"/>
          <p:nvPr/>
        </p:nvSpPr>
        <p:spPr>
          <a:xfrm>
            <a:off x="1858609" y="8646414"/>
            <a:ext cx="2796555" cy="118567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Lesson Learnt</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grpSp>
        <p:nvGrpSpPr>
          <p:cNvPr id="3" name="Group 3"/>
          <p:cNvGrpSpPr/>
          <p:nvPr/>
        </p:nvGrpSpPr>
        <p:grpSpPr>
          <a:xfrm>
            <a:off x="-7882825" y="-684819"/>
            <a:ext cx="15646061" cy="1825362"/>
            <a:chOff x="0" y="0"/>
            <a:chExt cx="1876002" cy="218865"/>
          </a:xfrm>
        </p:grpSpPr>
        <p:sp>
          <p:nvSpPr>
            <p:cNvPr id="4" name="Freeform 4"/>
            <p:cNvSpPr/>
            <p:nvPr/>
          </p:nvSpPr>
          <p:spPr>
            <a:xfrm>
              <a:off x="0" y="0"/>
              <a:ext cx="1876002" cy="218865"/>
            </a:xfrm>
            <a:custGeom>
              <a:avLst/>
              <a:gdLst/>
              <a:ahLst/>
              <a:cxnLst/>
              <a:rect l="l" t="t" r="r" b="b"/>
              <a:pathLst>
                <a:path w="1876002" h="218865">
                  <a:moveTo>
                    <a:pt x="1672802" y="0"/>
                  </a:moveTo>
                  <a:lnTo>
                    <a:pt x="0" y="0"/>
                  </a:lnTo>
                  <a:lnTo>
                    <a:pt x="203200" y="218865"/>
                  </a:lnTo>
                  <a:lnTo>
                    <a:pt x="1876002" y="218865"/>
                  </a:lnTo>
                  <a:lnTo>
                    <a:pt x="1672802" y="0"/>
                  </a:lnTo>
                  <a:close/>
                </a:path>
              </a:pathLst>
            </a:custGeom>
            <a:solidFill>
              <a:srgbClr val="010101"/>
            </a:solidFill>
            <a:ln cap="sq">
              <a:noFill/>
              <a:prstDash val="solid"/>
              <a:miter/>
            </a:ln>
          </p:spPr>
        </p:sp>
        <p:sp>
          <p:nvSpPr>
            <p:cNvPr id="5" name="TextBox 5"/>
            <p:cNvSpPr txBox="1"/>
            <p:nvPr/>
          </p:nvSpPr>
          <p:spPr>
            <a:xfrm>
              <a:off x="101600" y="-19050"/>
              <a:ext cx="1672802" cy="237915"/>
            </a:xfrm>
            <a:prstGeom prst="rect">
              <a:avLst/>
            </a:prstGeom>
          </p:spPr>
          <p:txBody>
            <a:bodyPr lIns="50800" tIns="50800" rIns="50800" bIns="50800" rtlCol="0" anchor="ctr"/>
            <a:lstStyle/>
            <a:p>
              <a:pPr marL="0" lvl="0" indent="0" algn="ctr">
                <a:lnSpc>
                  <a:spcPts val="2860"/>
                </a:lnSpc>
                <a:spcBef>
                  <a:spcPct val="0"/>
                </a:spcBef>
              </a:pPr>
            </a:p>
          </p:txBody>
        </p:sp>
      </p:grpSp>
      <p:grpSp>
        <p:nvGrpSpPr>
          <p:cNvPr id="6" name="Group 6"/>
          <p:cNvGrpSpPr/>
          <p:nvPr/>
        </p:nvGrpSpPr>
        <p:grpSpPr>
          <a:xfrm>
            <a:off x="654198" y="3405878"/>
            <a:ext cx="736150" cy="889526"/>
            <a:chOff x="0" y="-66675"/>
            <a:chExt cx="193883" cy="234278"/>
          </a:xfrm>
        </p:grpSpPr>
        <p:sp>
          <p:nvSpPr>
            <p:cNvPr id="7" name="Freeform 7"/>
            <p:cNvSpPr/>
            <p:nvPr/>
          </p:nvSpPr>
          <p:spPr>
            <a:xfrm>
              <a:off x="0" y="-57601"/>
              <a:ext cx="193883" cy="167603"/>
            </a:xfrm>
            <a:custGeom>
              <a:avLst/>
              <a:gdLst/>
              <a:ahLst/>
              <a:cxnLst/>
              <a:rect l="l" t="t" r="r" b="b"/>
              <a:pathLst>
                <a:path w="193883" h="167603">
                  <a:moveTo>
                    <a:pt x="83802" y="0"/>
                  </a:moveTo>
                  <a:lnTo>
                    <a:pt x="110081" y="0"/>
                  </a:lnTo>
                  <a:cubicBezTo>
                    <a:pt x="156364" y="0"/>
                    <a:pt x="193883" y="37519"/>
                    <a:pt x="193883" y="83802"/>
                  </a:cubicBezTo>
                  <a:lnTo>
                    <a:pt x="193883" y="83802"/>
                  </a:lnTo>
                  <a:cubicBezTo>
                    <a:pt x="193883" y="130084"/>
                    <a:pt x="156364" y="167603"/>
                    <a:pt x="110081" y="167603"/>
                  </a:cubicBezTo>
                  <a:lnTo>
                    <a:pt x="83802" y="167603"/>
                  </a:lnTo>
                  <a:cubicBezTo>
                    <a:pt x="37519" y="167603"/>
                    <a:pt x="0" y="130084"/>
                    <a:pt x="0" y="83802"/>
                  </a:cubicBezTo>
                  <a:lnTo>
                    <a:pt x="0" y="83802"/>
                  </a:lnTo>
                  <a:cubicBezTo>
                    <a:pt x="0" y="37519"/>
                    <a:pt x="37519" y="0"/>
                    <a:pt x="83802" y="0"/>
                  </a:cubicBezTo>
                  <a:close/>
                </a:path>
              </a:pathLst>
            </a:custGeom>
            <a:solidFill>
              <a:srgbClr val="1A1A1A"/>
            </a:solidFill>
          </p:spPr>
        </p:sp>
        <p:sp>
          <p:nvSpPr>
            <p:cNvPr id="8" name="TextBox 8"/>
            <p:cNvSpPr txBox="1"/>
            <p:nvPr/>
          </p:nvSpPr>
          <p:spPr>
            <a:xfrm>
              <a:off x="0" y="-66675"/>
              <a:ext cx="193883" cy="234278"/>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01</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
        <p:nvSpPr>
          <p:cNvPr id="9" name="TextBox 9"/>
          <p:cNvSpPr txBox="1"/>
          <p:nvPr/>
        </p:nvSpPr>
        <p:spPr>
          <a:xfrm>
            <a:off x="1390348" y="1241361"/>
            <a:ext cx="14701350" cy="238582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Badan Riset dan lnovasi Nasional (BRIN) adalah lembaga pemerintah yang berada di bawah dan bertanggung jawab kepada Presiden dalam menyelenggarakan penelitian, pengembangan, pengkajian, dan penerapan, serta invensi dan inovasi, penyelenggaraan ketenaganukliran, dan penyelenggaraan keantariksaan yang terintegrasl</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0" lvl="0" indent="0" algn="just">
              <a:lnSpc>
                <a:spcPts val="3175"/>
              </a:lnSpc>
              <a:spcBef>
                <a:spcPct val="0"/>
              </a:spcBef>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0" name="TextBox 10"/>
          <p:cNvSpPr txBox="1"/>
          <p:nvPr/>
        </p:nvSpPr>
        <p:spPr>
          <a:xfrm>
            <a:off x="-1160334" y="132612"/>
            <a:ext cx="9308329" cy="812989"/>
          </a:xfrm>
          <a:prstGeom prst="rect">
            <a:avLst/>
          </a:prstGeom>
        </p:spPr>
        <p:txBody>
          <a:bodyPr lIns="0" tIns="0" rIns="0" bIns="0" rtlCol="0" anchor="t">
            <a:spAutoFit/>
          </a:bodyPr>
          <a:lstStyle/>
          <a:p>
            <a:pPr marL="0" lvl="0" indent="0" algn="ctr">
              <a:lnSpc>
                <a:spcPts val="6550"/>
              </a:lnSpc>
              <a:spcBef>
                <a:spcPct val="0"/>
              </a:spcBef>
            </a:pPr>
            <a:r>
              <a:rPr lang="en-US" sz="4745" spc="37">
                <a:solidFill>
                  <a:srgbClr val="FFFFFF"/>
                </a:solidFill>
                <a:latin typeface="Archivo Black" panose="020B0A03020202020B04"/>
                <a:ea typeface="Archivo Black" panose="020B0A03020202020B04"/>
                <a:cs typeface="Archivo Black" panose="020B0A03020202020B04"/>
                <a:sym typeface="Archivo Black" panose="020B0A03020202020B04"/>
              </a:rPr>
              <a:t>DESKRIPSI LOKUS</a:t>
            </a:r>
            <a:endParaRPr lang="en-US" sz="4745" spc="37">
              <a:solidFill>
                <a:srgbClr val="FFFFFF"/>
              </a:solidFill>
              <a:latin typeface="Archivo Black" panose="020B0A03020202020B04"/>
              <a:ea typeface="Archivo Black" panose="020B0A03020202020B04"/>
              <a:cs typeface="Archivo Black" panose="020B0A03020202020B04"/>
              <a:sym typeface="Archivo Black" panose="020B0A03020202020B04"/>
            </a:endParaRPr>
          </a:p>
        </p:txBody>
      </p:sp>
      <p:grpSp>
        <p:nvGrpSpPr>
          <p:cNvPr id="11" name="Group 11"/>
          <p:cNvGrpSpPr/>
          <p:nvPr/>
        </p:nvGrpSpPr>
        <p:grpSpPr>
          <a:xfrm>
            <a:off x="654198" y="5197840"/>
            <a:ext cx="736150" cy="915978"/>
            <a:chOff x="0" y="-66675"/>
            <a:chExt cx="193883" cy="241245"/>
          </a:xfrm>
        </p:grpSpPr>
        <p:sp>
          <p:nvSpPr>
            <p:cNvPr id="12" name="Freeform 12"/>
            <p:cNvSpPr/>
            <p:nvPr/>
          </p:nvSpPr>
          <p:spPr>
            <a:xfrm>
              <a:off x="0" y="-60918"/>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13" name="TextBox 13"/>
            <p:cNvSpPr txBox="1"/>
            <p:nvPr/>
          </p:nvSpPr>
          <p:spPr>
            <a:xfrm>
              <a:off x="0" y="-66675"/>
              <a:ext cx="193883" cy="241245"/>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02</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
        <p:nvSpPr>
          <p:cNvPr id="14" name="TextBox 14"/>
          <p:cNvSpPr txBox="1"/>
          <p:nvPr/>
        </p:nvSpPr>
        <p:spPr>
          <a:xfrm>
            <a:off x="1616092" y="3620935"/>
            <a:ext cx="16256856" cy="118567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VISI INDONESIA EMAS 2045</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Negara Kesatuan Republik Indonesia yang Bersatu, Berdaulat, Maju,       dan Berkelanjutan</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0" lvl="0" indent="0" algn="just">
              <a:lnSpc>
                <a:spcPts val="3175"/>
              </a:lnSpc>
              <a:spcBef>
                <a:spcPct val="0"/>
              </a:spcBef>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grpSp>
        <p:nvGrpSpPr>
          <p:cNvPr id="15" name="Group 15"/>
          <p:cNvGrpSpPr/>
          <p:nvPr/>
        </p:nvGrpSpPr>
        <p:grpSpPr>
          <a:xfrm>
            <a:off x="660625" y="7068424"/>
            <a:ext cx="736150" cy="915978"/>
            <a:chOff x="0" y="-66675"/>
            <a:chExt cx="193883" cy="241245"/>
          </a:xfrm>
        </p:grpSpPr>
        <p:sp>
          <p:nvSpPr>
            <p:cNvPr id="16" name="Freeform 16"/>
            <p:cNvSpPr/>
            <p:nvPr/>
          </p:nvSpPr>
          <p:spPr>
            <a:xfrm>
              <a:off x="0" y="-65870"/>
              <a:ext cx="193883" cy="174570"/>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A1A1A"/>
            </a:solidFill>
          </p:spPr>
        </p:sp>
        <p:sp>
          <p:nvSpPr>
            <p:cNvPr id="17" name="TextBox 17"/>
            <p:cNvSpPr txBox="1"/>
            <p:nvPr/>
          </p:nvSpPr>
          <p:spPr>
            <a:xfrm>
              <a:off x="0" y="-66675"/>
              <a:ext cx="193883" cy="241245"/>
            </a:xfrm>
            <a:prstGeom prst="rect">
              <a:avLst/>
            </a:prstGeom>
          </p:spPr>
          <p:txBody>
            <a:bodyPr lIns="50800" tIns="50800" rIns="50800" bIns="50800" rtlCol="0" anchor="t"/>
            <a:lstStyle/>
            <a:p>
              <a:pPr marL="0" lvl="0" indent="0" algn="ctr">
                <a:lnSpc>
                  <a:spcPts val="4115"/>
                </a:lnSpc>
                <a:spcBef>
                  <a:spcPct val="0"/>
                </a:spcBef>
              </a:pPr>
              <a:r>
                <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rPr>
                <a:t>03</a:t>
              </a:r>
              <a:endParaRPr lang="en-US" sz="2980" spc="29">
                <a:solidFill>
                  <a:srgbClr val="FFFFFF"/>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grpSp>
      <p:sp>
        <p:nvSpPr>
          <p:cNvPr id="18" name="TextBox 18"/>
          <p:cNvSpPr txBox="1"/>
          <p:nvPr/>
        </p:nvSpPr>
        <p:spPr>
          <a:xfrm>
            <a:off x="1616092" y="4911382"/>
            <a:ext cx="13499822" cy="198577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MISI</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a.Menyususn misi yang spesifik terukur utuk capaimisi termasuk tujuanjangka pendek, menengah Panjang</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b.Indonesia Emas Berbasis IlmuPengetahuan dan Teknologi</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9" name="Freeform 19"/>
          <p:cNvSpPr/>
          <p:nvPr/>
        </p:nvSpPr>
        <p:spPr>
          <a:xfrm>
            <a:off x="13779447" y="7532947"/>
            <a:ext cx="902910" cy="902910"/>
          </a:xfrm>
          <a:custGeom>
            <a:avLst/>
            <a:gdLst/>
            <a:ahLst/>
            <a:cxnLst/>
            <a:rect l="l" t="t" r="r" b="b"/>
            <a:pathLst>
              <a:path w="902910" h="902910">
                <a:moveTo>
                  <a:pt x="0" y="0"/>
                </a:moveTo>
                <a:lnTo>
                  <a:pt x="902910" y="0"/>
                </a:lnTo>
                <a:lnTo>
                  <a:pt x="902910" y="902910"/>
                </a:lnTo>
                <a:lnTo>
                  <a:pt x="0" y="902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a:off x="16448473" y="0"/>
            <a:ext cx="1839527" cy="2551944"/>
          </a:xfrm>
          <a:custGeom>
            <a:avLst/>
            <a:gdLst/>
            <a:ahLst/>
            <a:cxnLst/>
            <a:rect l="l" t="t" r="r" b="b"/>
            <a:pathLst>
              <a:path w="1839527" h="2551944">
                <a:moveTo>
                  <a:pt x="0" y="0"/>
                </a:moveTo>
                <a:lnTo>
                  <a:pt x="1839527" y="0"/>
                </a:lnTo>
                <a:lnTo>
                  <a:pt x="1839527" y="2551944"/>
                </a:lnTo>
                <a:lnTo>
                  <a:pt x="0" y="2551944"/>
                </a:lnTo>
                <a:lnTo>
                  <a:pt x="0" y="0"/>
                </a:lnTo>
                <a:close/>
              </a:path>
            </a:pathLst>
          </a:custGeom>
          <a:blipFill>
            <a:blip r:embed="rId4"/>
            <a:stretch>
              <a:fillRect/>
            </a:stretch>
          </a:blipFill>
        </p:spPr>
      </p:sp>
      <p:sp>
        <p:nvSpPr>
          <p:cNvPr id="21" name="TextBox 21"/>
          <p:cNvSpPr txBox="1"/>
          <p:nvPr/>
        </p:nvSpPr>
        <p:spPr>
          <a:xfrm>
            <a:off x="1616092" y="7041106"/>
            <a:ext cx="13066265" cy="1585722"/>
          </a:xfrm>
          <a:prstGeom prst="rect">
            <a:avLst/>
          </a:prstGeom>
        </p:spPr>
        <p:txBody>
          <a:bodyPr lIns="0" tIns="0" rIns="0" bIns="0" rtlCol="0" anchor="t">
            <a:spAutoFit/>
          </a:bodyPr>
          <a:lstStyle/>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MISI PEMAJUAN IPTEK JANGKA PANJANG</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Memperkuat ekosistem Riset dan Inovasi</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r>
              <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rPr>
              <a:t>Memperkuat pembanguann nasional berbasis Iptek, invensi, dan Inovasi</a:t>
            </a: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175"/>
              </a:lnSpc>
            </a:pPr>
            <a:endParaRPr lang="en-US" sz="2300" spc="22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sp>
        <p:nvSpPr>
          <p:cNvPr id="3" name="Freeform 3"/>
          <p:cNvSpPr/>
          <p:nvPr/>
        </p:nvSpPr>
        <p:spPr>
          <a:xfrm>
            <a:off x="-3341736" y="-181490"/>
            <a:ext cx="8250652" cy="10468490"/>
          </a:xfrm>
          <a:custGeom>
            <a:avLst/>
            <a:gdLst/>
            <a:ahLst/>
            <a:cxnLst/>
            <a:rect l="l" t="t" r="r" b="b"/>
            <a:pathLst>
              <a:path w="8250652" h="10468490">
                <a:moveTo>
                  <a:pt x="0" y="0"/>
                </a:moveTo>
                <a:lnTo>
                  <a:pt x="8250652" y="0"/>
                </a:lnTo>
                <a:lnTo>
                  <a:pt x="8250652" y="10468490"/>
                </a:lnTo>
                <a:lnTo>
                  <a:pt x="0" y="10468490"/>
                </a:lnTo>
                <a:lnTo>
                  <a:pt x="0" y="0"/>
                </a:lnTo>
                <a:close/>
              </a:path>
            </a:pathLst>
          </a:custGeom>
          <a:blipFill>
            <a:blip r:embed="rId2"/>
            <a:stretch>
              <a:fillRect l="-7681" t="-44819" r="-167855"/>
            </a:stretch>
          </a:blipFill>
        </p:spPr>
      </p:sp>
      <p:sp>
        <p:nvSpPr>
          <p:cNvPr id="4" name="TextBox 4"/>
          <p:cNvSpPr txBox="1"/>
          <p:nvPr/>
        </p:nvSpPr>
        <p:spPr>
          <a:xfrm>
            <a:off x="-2367573" y="-180975"/>
            <a:ext cx="9168362" cy="1695867"/>
          </a:xfrm>
          <a:prstGeom prst="rect">
            <a:avLst/>
          </a:prstGeom>
        </p:spPr>
        <p:txBody>
          <a:bodyPr lIns="0" tIns="0" rIns="0" bIns="0" rtlCol="0" anchor="t">
            <a:spAutoFit/>
          </a:bodyPr>
          <a:lstStyle/>
          <a:p>
            <a:pPr algn="ctr">
              <a:lnSpc>
                <a:spcPts val="13775"/>
              </a:lnSpc>
            </a:pPr>
            <a:r>
              <a:rPr lang="en-US" sz="9980" spc="79">
                <a:solidFill>
                  <a:srgbClr val="FFFFFF"/>
                </a:solidFill>
                <a:latin typeface="Archivo Black" panose="020B0A03020202020B04"/>
                <a:ea typeface="Archivo Black" panose="020B0A03020202020B04"/>
                <a:cs typeface="Archivo Black" panose="020B0A03020202020B04"/>
                <a:sym typeface="Archivo Black" panose="020B0A03020202020B04"/>
              </a:rPr>
              <a:t>BRIN</a:t>
            </a:r>
            <a:endParaRPr lang="en-US" sz="9980" spc="79">
              <a:solidFill>
                <a:srgbClr val="FFFFFF"/>
              </a:solidFill>
              <a:latin typeface="Archivo Black" panose="020B0A03020202020B04"/>
              <a:ea typeface="Archivo Black" panose="020B0A03020202020B04"/>
              <a:cs typeface="Archivo Black" panose="020B0A03020202020B04"/>
              <a:sym typeface="Archivo Black" panose="020B0A03020202020B04"/>
            </a:endParaRPr>
          </a:p>
        </p:txBody>
      </p:sp>
      <p:sp>
        <p:nvSpPr>
          <p:cNvPr id="5" name="TextBox 5"/>
          <p:cNvSpPr txBox="1"/>
          <p:nvPr/>
        </p:nvSpPr>
        <p:spPr>
          <a:xfrm>
            <a:off x="5415159" y="487060"/>
            <a:ext cx="1840320" cy="1048770"/>
          </a:xfrm>
          <a:prstGeom prst="rect">
            <a:avLst/>
          </a:prstGeom>
        </p:spPr>
        <p:txBody>
          <a:bodyPr lIns="0" tIns="0" rIns="0" bIns="0" rtlCol="0" anchor="t">
            <a:spAutoFit/>
          </a:bodyPr>
          <a:lstStyle/>
          <a:p>
            <a:pPr marL="0" lvl="0" indent="0" algn="ctr">
              <a:lnSpc>
                <a:spcPts val="8625"/>
              </a:lnSpc>
              <a:spcBef>
                <a:spcPct val="0"/>
              </a:spcBef>
            </a:pPr>
            <a:r>
              <a:rPr lang="en-US" sz="6250" u="none" strike="noStrike" spc="331">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01</a:t>
            </a:r>
            <a:endParaRPr lang="en-US" sz="6250" u="none" strike="noStrike" spc="331">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sp>
        <p:nvSpPr>
          <p:cNvPr id="6" name="TextBox 6"/>
          <p:cNvSpPr txBox="1"/>
          <p:nvPr/>
        </p:nvSpPr>
        <p:spPr>
          <a:xfrm>
            <a:off x="7464408" y="379876"/>
            <a:ext cx="10460198" cy="2273808"/>
          </a:xfrm>
          <a:prstGeom prst="rect">
            <a:avLst/>
          </a:prstGeom>
        </p:spPr>
        <p:txBody>
          <a:bodyPr lIns="0" tIns="0" rIns="0" bIns="0" rtlCol="0" anchor="t">
            <a:spAutoFit/>
          </a:bodyPr>
          <a:lstStyle/>
          <a:p>
            <a:pPr algn="just">
              <a:lnSpc>
                <a:spcPts val="3035"/>
              </a:lnSpc>
            </a:pPr>
            <a:r>
              <a:rPr lang="en-US" sz="2200" spc="215">
                <a:solidFill>
                  <a:srgbClr val="231F20"/>
                </a:solidFill>
                <a:latin typeface="Montserrat Light" panose="00000500000000000000"/>
                <a:ea typeface="Montserrat Light" panose="00000500000000000000"/>
                <a:cs typeface="Montserrat Light" panose="00000500000000000000"/>
                <a:sym typeface="Montserrat Light" panose="00000500000000000000"/>
              </a:rPr>
              <a:t>Badan Riset dan Inovasi Nasional (BRIN) merupakan Lembaga Pemerintah Non Kementerian (LPNK) dibentuk melalui Peraturan Presiden Nomor 74 Tahun 2019 sebagai lembaga yang melekat kepada Kementerian Riset dan Teknologi (Kemenristek).</a:t>
            </a:r>
            <a:endParaRPr lang="en-US" sz="2200" spc="21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035"/>
              </a:lnSpc>
            </a:pPr>
            <a:endParaRPr lang="en-US" sz="2200" spc="21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7" name="TextBox 7"/>
          <p:cNvSpPr txBox="1"/>
          <p:nvPr/>
        </p:nvSpPr>
        <p:spPr>
          <a:xfrm>
            <a:off x="5415159" y="3484768"/>
            <a:ext cx="1840320" cy="1048770"/>
          </a:xfrm>
          <a:prstGeom prst="rect">
            <a:avLst/>
          </a:prstGeom>
        </p:spPr>
        <p:txBody>
          <a:bodyPr lIns="0" tIns="0" rIns="0" bIns="0" rtlCol="0" anchor="t">
            <a:spAutoFit/>
          </a:bodyPr>
          <a:lstStyle/>
          <a:p>
            <a:pPr marL="0" lvl="0" indent="0" algn="ctr">
              <a:lnSpc>
                <a:spcPts val="8625"/>
              </a:lnSpc>
              <a:spcBef>
                <a:spcPct val="0"/>
              </a:spcBef>
            </a:pPr>
            <a:r>
              <a:rPr lang="en-US" sz="6250" spc="331">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02</a:t>
            </a:r>
            <a:endParaRPr lang="en-US" sz="6250" spc="331">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sp>
        <p:nvSpPr>
          <p:cNvPr id="8" name="TextBox 8"/>
          <p:cNvSpPr txBox="1"/>
          <p:nvPr/>
        </p:nvSpPr>
        <p:spPr>
          <a:xfrm>
            <a:off x="7464408" y="2615585"/>
            <a:ext cx="10460198" cy="3797808"/>
          </a:xfrm>
          <a:prstGeom prst="rect">
            <a:avLst/>
          </a:prstGeom>
        </p:spPr>
        <p:txBody>
          <a:bodyPr lIns="0" tIns="0" rIns="0" bIns="0" rtlCol="0" anchor="t">
            <a:spAutoFit/>
          </a:bodyPr>
          <a:lstStyle/>
          <a:p>
            <a:pPr algn="just">
              <a:lnSpc>
                <a:spcPts val="3035"/>
              </a:lnSpc>
            </a:pPr>
            <a:r>
              <a:rPr lang="en-US" sz="2200" spc="215">
                <a:solidFill>
                  <a:srgbClr val="231F20"/>
                </a:solidFill>
                <a:latin typeface="Montserrat Light" panose="00000500000000000000"/>
                <a:ea typeface="Montserrat Light" panose="00000500000000000000"/>
                <a:cs typeface="Montserrat Light" panose="00000500000000000000"/>
                <a:sym typeface="Montserrat Light" panose="00000500000000000000"/>
              </a:rPr>
              <a:t>Berdasarkan Peraturan Presiden Nomor 78 Tahun 2021, tugas BRIN yaitu membantu Presiden dalam menyelenggarakan tugas pemerintahan di bidang penelitian, pengembangan, pengkajian, dan penerapan serta invensi dan inovasi, penyelenggaraan ketenaganukliran, dan penyelenggaraan keantariksaan secara nasional yang terintegrasi, serta melakukan pemantauan, pengendalian, dan evaluasi terhadap pelaksanaan tugas dan fungsi BRIDA sesuai dengan ketentuan peraturan perundang-undangan.</a:t>
            </a:r>
            <a:endParaRPr lang="en-US" sz="2200" spc="21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035"/>
              </a:lnSpc>
            </a:pPr>
            <a:endParaRPr lang="en-US" sz="2200" spc="21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9" name="TextBox 9"/>
          <p:cNvSpPr txBox="1"/>
          <p:nvPr/>
        </p:nvSpPr>
        <p:spPr>
          <a:xfrm>
            <a:off x="7464408" y="6375293"/>
            <a:ext cx="10460198" cy="3035808"/>
          </a:xfrm>
          <a:prstGeom prst="rect">
            <a:avLst/>
          </a:prstGeom>
        </p:spPr>
        <p:txBody>
          <a:bodyPr lIns="0" tIns="0" rIns="0" bIns="0" rtlCol="0" anchor="t">
            <a:spAutoFit/>
          </a:bodyPr>
          <a:lstStyle/>
          <a:p>
            <a:pPr algn="just">
              <a:lnSpc>
                <a:spcPts val="3035"/>
              </a:lnSpc>
            </a:pPr>
            <a:r>
              <a:rPr lang="en-US" sz="2200" spc="215">
                <a:solidFill>
                  <a:srgbClr val="231F20"/>
                </a:solidFill>
                <a:latin typeface="Montserrat Light" panose="00000500000000000000"/>
                <a:ea typeface="Montserrat Light" panose="00000500000000000000"/>
                <a:cs typeface="Montserrat Light" panose="00000500000000000000"/>
                <a:sym typeface="Montserrat Light" panose="00000500000000000000"/>
              </a:rPr>
              <a:t>Peran fungsi riset pada BRIN, sebagaimana Kampus menjadi pelaksana fungsi pendidikan pada Kemendikbudristek, dilaksanakan oleh Organisasi Riset (OR), merupakan organisasi nonstruktural yang menyelenggarakan teknis penelitian, pengembangan, pengkajian, dan penerapan, serta invensi dan inovasi, penyelenggaraan ketenaganukliran, dan/atau penyelenggaraan keantariksaan.</a:t>
            </a:r>
            <a:endParaRPr lang="en-US" sz="2200" spc="21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3035"/>
              </a:lnSpc>
            </a:pPr>
            <a:endParaRPr lang="en-US" sz="2200" spc="215">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0" name="TextBox 10"/>
          <p:cNvSpPr txBox="1"/>
          <p:nvPr/>
        </p:nvSpPr>
        <p:spPr>
          <a:xfrm>
            <a:off x="5415159" y="6863477"/>
            <a:ext cx="1840320" cy="1048770"/>
          </a:xfrm>
          <a:prstGeom prst="rect">
            <a:avLst/>
          </a:prstGeom>
        </p:spPr>
        <p:txBody>
          <a:bodyPr lIns="0" tIns="0" rIns="0" bIns="0" rtlCol="0" anchor="t">
            <a:spAutoFit/>
          </a:bodyPr>
          <a:lstStyle/>
          <a:p>
            <a:pPr marL="0" lvl="0" indent="0" algn="ctr">
              <a:lnSpc>
                <a:spcPts val="8625"/>
              </a:lnSpc>
              <a:spcBef>
                <a:spcPct val="0"/>
              </a:spcBef>
            </a:pPr>
            <a:r>
              <a:rPr lang="en-US" sz="6250" spc="331">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rPr>
              <a:t>03</a:t>
            </a:r>
            <a:endParaRPr lang="en-US" sz="6250" spc="331">
              <a:solidFill>
                <a:srgbClr val="231F20"/>
              </a:solidFill>
              <a:latin typeface="Montserrat Classic Bold" panose="00000500000000000000"/>
              <a:ea typeface="Montserrat Classic Bold" panose="00000500000000000000"/>
              <a:cs typeface="Montserrat Classic Bold" panose="00000500000000000000"/>
              <a:sym typeface="Montserrat Classic Bold" panose="0000050000000000000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sp>
        <p:nvSpPr>
          <p:cNvPr id="3" name="Freeform 3"/>
          <p:cNvSpPr/>
          <p:nvPr/>
        </p:nvSpPr>
        <p:spPr>
          <a:xfrm rot="1711277">
            <a:off x="9261101" y="1500259"/>
            <a:ext cx="10771889" cy="1140752"/>
          </a:xfrm>
          <a:custGeom>
            <a:avLst/>
            <a:gdLst/>
            <a:ahLst/>
            <a:cxnLst/>
            <a:rect l="l" t="t" r="r" b="b"/>
            <a:pathLst>
              <a:path w="10771889" h="1140752">
                <a:moveTo>
                  <a:pt x="0" y="0"/>
                </a:moveTo>
                <a:lnTo>
                  <a:pt x="10771889" y="0"/>
                </a:lnTo>
                <a:lnTo>
                  <a:pt x="10771889" y="1140752"/>
                </a:lnTo>
                <a:lnTo>
                  <a:pt x="0" y="1140752"/>
                </a:lnTo>
                <a:lnTo>
                  <a:pt x="0" y="0"/>
                </a:lnTo>
                <a:close/>
              </a:path>
            </a:pathLst>
          </a:custGeom>
          <a:blipFill>
            <a:blip r:embed="rId2"/>
            <a:stretch>
              <a:fillRect t="-86495"/>
            </a:stretch>
          </a:blipFill>
        </p:spPr>
      </p:sp>
      <p:sp>
        <p:nvSpPr>
          <p:cNvPr id="4" name="Freeform 4"/>
          <p:cNvSpPr/>
          <p:nvPr/>
        </p:nvSpPr>
        <p:spPr>
          <a:xfrm rot="-8949716">
            <a:off x="-2342739" y="8347255"/>
            <a:ext cx="10771889" cy="1140752"/>
          </a:xfrm>
          <a:custGeom>
            <a:avLst/>
            <a:gdLst/>
            <a:ahLst/>
            <a:cxnLst/>
            <a:rect l="l" t="t" r="r" b="b"/>
            <a:pathLst>
              <a:path w="10771889" h="1140752">
                <a:moveTo>
                  <a:pt x="0" y="0"/>
                </a:moveTo>
                <a:lnTo>
                  <a:pt x="10771889" y="0"/>
                </a:lnTo>
                <a:lnTo>
                  <a:pt x="10771889" y="1140752"/>
                </a:lnTo>
                <a:lnTo>
                  <a:pt x="0" y="1140752"/>
                </a:lnTo>
                <a:lnTo>
                  <a:pt x="0" y="0"/>
                </a:lnTo>
                <a:close/>
              </a:path>
            </a:pathLst>
          </a:custGeom>
          <a:blipFill>
            <a:blip r:embed="rId2"/>
            <a:stretch>
              <a:fillRect t="-86495"/>
            </a:stretch>
          </a:blipFill>
        </p:spPr>
      </p:sp>
      <p:sp>
        <p:nvSpPr>
          <p:cNvPr id="5" name="TextBox 5"/>
          <p:cNvSpPr txBox="1"/>
          <p:nvPr/>
        </p:nvSpPr>
        <p:spPr>
          <a:xfrm>
            <a:off x="105381" y="192622"/>
            <a:ext cx="11529011" cy="680085"/>
          </a:xfrm>
          <a:prstGeom prst="rect">
            <a:avLst/>
          </a:prstGeom>
        </p:spPr>
        <p:txBody>
          <a:bodyPr lIns="0" tIns="0" rIns="0" bIns="0" rtlCol="0" anchor="t">
            <a:spAutoFit/>
          </a:bodyPr>
          <a:lstStyle/>
          <a:p>
            <a:pPr marL="0" lvl="0" indent="0" algn="l">
              <a:lnSpc>
                <a:spcPts val="5520"/>
              </a:lnSpc>
              <a:spcBef>
                <a:spcPct val="0"/>
              </a:spcBef>
            </a:pPr>
            <a:r>
              <a:rPr lang="en-US" sz="4000" spc="139">
                <a:solidFill>
                  <a:srgbClr val="010101"/>
                </a:solidFill>
                <a:latin typeface="Archivo Black" panose="020B0A03020202020B04"/>
                <a:ea typeface="Archivo Black" panose="020B0A03020202020B04"/>
                <a:cs typeface="Archivo Black" panose="020B0A03020202020B04"/>
                <a:sym typeface="Archivo Black" panose="020B0A03020202020B04"/>
              </a:rPr>
              <a:t>INTEGRITAS KEPEMIMPINAN DI BRIN</a:t>
            </a:r>
            <a:endParaRPr lang="en-US" sz="4000" spc="139">
              <a:solidFill>
                <a:srgbClr val="010101"/>
              </a:solidFill>
              <a:latin typeface="Archivo Black" panose="020B0A03020202020B04"/>
              <a:ea typeface="Archivo Black" panose="020B0A03020202020B04"/>
              <a:cs typeface="Archivo Black" panose="020B0A03020202020B04"/>
              <a:sym typeface="Archivo Black" panose="020B0A03020202020B04"/>
            </a:endParaRPr>
          </a:p>
        </p:txBody>
      </p:sp>
      <p:grpSp>
        <p:nvGrpSpPr>
          <p:cNvPr id="6" name="Group 6"/>
          <p:cNvGrpSpPr/>
          <p:nvPr/>
        </p:nvGrpSpPr>
        <p:grpSpPr>
          <a:xfrm>
            <a:off x="806871" y="1028700"/>
            <a:ext cx="9072756" cy="3472840"/>
            <a:chOff x="0" y="0"/>
            <a:chExt cx="2593250" cy="992636"/>
          </a:xfrm>
        </p:grpSpPr>
        <p:sp>
          <p:nvSpPr>
            <p:cNvPr id="7" name="Freeform 7"/>
            <p:cNvSpPr/>
            <p:nvPr/>
          </p:nvSpPr>
          <p:spPr>
            <a:xfrm>
              <a:off x="0" y="0"/>
              <a:ext cx="2593250" cy="992636"/>
            </a:xfrm>
            <a:custGeom>
              <a:avLst/>
              <a:gdLst/>
              <a:ahLst/>
              <a:cxnLst/>
              <a:rect l="l" t="t" r="r" b="b"/>
              <a:pathLst>
                <a:path w="2593250" h="992636">
                  <a:moveTo>
                    <a:pt x="11093" y="0"/>
                  </a:moveTo>
                  <a:lnTo>
                    <a:pt x="2582157" y="0"/>
                  </a:lnTo>
                  <a:cubicBezTo>
                    <a:pt x="2588283" y="0"/>
                    <a:pt x="2593250" y="4967"/>
                    <a:pt x="2593250" y="11093"/>
                  </a:cubicBezTo>
                  <a:lnTo>
                    <a:pt x="2593250" y="981543"/>
                  </a:lnTo>
                  <a:cubicBezTo>
                    <a:pt x="2593250" y="987669"/>
                    <a:pt x="2588283" y="992636"/>
                    <a:pt x="2582157" y="992636"/>
                  </a:cubicBezTo>
                  <a:lnTo>
                    <a:pt x="11093" y="992636"/>
                  </a:lnTo>
                  <a:cubicBezTo>
                    <a:pt x="4967" y="992636"/>
                    <a:pt x="0" y="987669"/>
                    <a:pt x="0" y="981543"/>
                  </a:cubicBezTo>
                  <a:lnTo>
                    <a:pt x="0" y="11093"/>
                  </a:lnTo>
                  <a:cubicBezTo>
                    <a:pt x="0" y="4967"/>
                    <a:pt x="4967" y="0"/>
                    <a:pt x="11093" y="0"/>
                  </a:cubicBezTo>
                  <a:close/>
                </a:path>
              </a:pathLst>
            </a:custGeom>
            <a:solidFill>
              <a:srgbClr val="100F0D"/>
            </a:solidFill>
          </p:spPr>
        </p:sp>
        <p:sp>
          <p:nvSpPr>
            <p:cNvPr id="8" name="TextBox 8"/>
            <p:cNvSpPr txBox="1"/>
            <p:nvPr/>
          </p:nvSpPr>
          <p:spPr>
            <a:xfrm>
              <a:off x="0" y="-38100"/>
              <a:ext cx="2593250" cy="1030736"/>
            </a:xfrm>
            <a:prstGeom prst="rect">
              <a:avLst/>
            </a:prstGeom>
          </p:spPr>
          <p:txBody>
            <a:bodyPr lIns="50800" tIns="50800" rIns="50800" bIns="50800" rtlCol="0" anchor="ctr"/>
            <a:lstStyle/>
            <a:p>
              <a:pPr algn="ctr">
                <a:lnSpc>
                  <a:spcPts val="2905"/>
                </a:lnSpc>
              </a:pPr>
            </a:p>
          </p:txBody>
        </p:sp>
      </p:grpSp>
      <p:sp>
        <p:nvSpPr>
          <p:cNvPr id="9" name="TextBox 9"/>
          <p:cNvSpPr txBox="1"/>
          <p:nvPr/>
        </p:nvSpPr>
        <p:spPr>
          <a:xfrm>
            <a:off x="1519293" y="1340030"/>
            <a:ext cx="2282831" cy="701675"/>
          </a:xfrm>
          <a:prstGeom prst="rect">
            <a:avLst/>
          </a:prstGeom>
        </p:spPr>
        <p:txBody>
          <a:bodyPr lIns="0" tIns="0" rIns="0" bIns="0" rtlCol="0" anchor="t">
            <a:spAutoFit/>
          </a:bodyPr>
          <a:lstStyle/>
          <a:p>
            <a:pPr algn="l">
              <a:lnSpc>
                <a:spcPts val="2800"/>
              </a:lnSpc>
            </a:pPr>
            <a:r>
              <a:rPr lang="en-US" sz="2000" spc="-40">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rPr>
              <a:t>Transparansi</a:t>
            </a:r>
            <a:endParaRPr lang="en-US" sz="2000" spc="-40">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endParaRPr>
          </a:p>
          <a:p>
            <a:pPr algn="l">
              <a:lnSpc>
                <a:spcPts val="2800"/>
              </a:lnSpc>
              <a:spcBef>
                <a:spcPct val="0"/>
              </a:spcBef>
            </a:pPr>
            <a:endParaRPr lang="en-US" sz="2000" spc="-40">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endParaRPr>
          </a:p>
        </p:txBody>
      </p:sp>
      <p:sp>
        <p:nvSpPr>
          <p:cNvPr id="10" name="TextBox 10"/>
          <p:cNvSpPr txBox="1"/>
          <p:nvPr/>
        </p:nvSpPr>
        <p:spPr>
          <a:xfrm>
            <a:off x="1519293" y="1895352"/>
            <a:ext cx="8123103" cy="2454275"/>
          </a:xfrm>
          <a:prstGeom prst="rect">
            <a:avLst/>
          </a:prstGeom>
        </p:spPr>
        <p:txBody>
          <a:bodyPr lIns="0" tIns="0" rIns="0" bIns="0" rtlCol="0" anchor="t">
            <a:spAutoFit/>
          </a:bodyPr>
          <a:lstStyle/>
          <a:p>
            <a:pPr algn="l">
              <a:lnSpc>
                <a:spcPts val="2800"/>
              </a:lnSpc>
            </a:pPr>
            <a:r>
              <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rPr>
              <a:t>Terdapatnya Aplikasi untuk dapat di Akses oleh Publik sebagai contoh elsabrint.co.id dapat digunakan oleh Masyarakat umum dalam hal Open Platform. (SDM,Infrastruktur, dan Jejaring) managementtalenta.brin.co.id untuk Bidang Riset dan Inovasi yaitu Skema dukungan Brin bagi pihak yang mau melakukan penelitian.</a:t>
            </a:r>
            <a:endPar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endParaRPr>
          </a:p>
          <a:p>
            <a:pPr algn="l">
              <a:lnSpc>
                <a:spcPts val="2800"/>
              </a:lnSpc>
              <a:spcBef>
                <a:spcPct val="0"/>
              </a:spcBef>
            </a:pPr>
            <a:endPar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1" name="TextBox 11"/>
          <p:cNvSpPr txBox="1"/>
          <p:nvPr/>
        </p:nvSpPr>
        <p:spPr>
          <a:xfrm>
            <a:off x="11876442" y="3457784"/>
            <a:ext cx="2282831" cy="337729"/>
          </a:xfrm>
          <a:prstGeom prst="rect">
            <a:avLst/>
          </a:prstGeom>
        </p:spPr>
        <p:txBody>
          <a:bodyPr lIns="0" tIns="0" rIns="0" bIns="0" rtlCol="0" anchor="t">
            <a:spAutoFit/>
          </a:bodyPr>
          <a:lstStyle/>
          <a:p>
            <a:pPr algn="l">
              <a:lnSpc>
                <a:spcPts val="2640"/>
              </a:lnSpc>
              <a:spcBef>
                <a:spcPct val="0"/>
              </a:spcBef>
            </a:pPr>
            <a:r>
              <a:rPr lang="en-US" sz="1885" spc="-37">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rPr>
              <a:t>Dani Martinez</a:t>
            </a:r>
            <a:endParaRPr lang="en-US" sz="1885" spc="-37">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endParaRPr>
          </a:p>
        </p:txBody>
      </p:sp>
      <p:sp>
        <p:nvSpPr>
          <p:cNvPr id="12" name="Freeform 12"/>
          <p:cNvSpPr/>
          <p:nvPr/>
        </p:nvSpPr>
        <p:spPr>
          <a:xfrm>
            <a:off x="7205263" y="6284308"/>
            <a:ext cx="1351146" cy="206357"/>
          </a:xfrm>
          <a:custGeom>
            <a:avLst/>
            <a:gdLst/>
            <a:ahLst/>
            <a:cxnLst/>
            <a:rect l="l" t="t" r="r" b="b"/>
            <a:pathLst>
              <a:path w="1351146" h="206357">
                <a:moveTo>
                  <a:pt x="0" y="0"/>
                </a:moveTo>
                <a:lnTo>
                  <a:pt x="1351146" y="0"/>
                </a:lnTo>
                <a:lnTo>
                  <a:pt x="1351146" y="206357"/>
                </a:lnTo>
                <a:lnTo>
                  <a:pt x="0" y="2063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4661652" y="6243617"/>
            <a:ext cx="2826376" cy="337729"/>
          </a:xfrm>
          <a:prstGeom prst="rect">
            <a:avLst/>
          </a:prstGeom>
        </p:spPr>
        <p:txBody>
          <a:bodyPr lIns="0" tIns="0" rIns="0" bIns="0" rtlCol="0" anchor="t">
            <a:spAutoFit/>
          </a:bodyPr>
          <a:lstStyle/>
          <a:p>
            <a:pPr algn="l">
              <a:lnSpc>
                <a:spcPts val="2640"/>
              </a:lnSpc>
              <a:spcBef>
                <a:spcPct val="0"/>
              </a:spcBef>
            </a:pPr>
            <a:r>
              <a:rPr lang="en-US" sz="1885" spc="-37">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rPr>
              <a:t>Alfredo Torres</a:t>
            </a:r>
            <a:endParaRPr lang="en-US" sz="1885" spc="-37">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endParaRPr>
          </a:p>
        </p:txBody>
      </p:sp>
      <p:sp>
        <p:nvSpPr>
          <p:cNvPr id="14" name="TextBox 14"/>
          <p:cNvSpPr txBox="1"/>
          <p:nvPr/>
        </p:nvSpPr>
        <p:spPr>
          <a:xfrm>
            <a:off x="4661652" y="6615671"/>
            <a:ext cx="3894757" cy="1052741"/>
          </a:xfrm>
          <a:prstGeom prst="rect">
            <a:avLst/>
          </a:prstGeom>
        </p:spPr>
        <p:txBody>
          <a:bodyPr lIns="0" tIns="0" rIns="0" bIns="0" rtlCol="0" anchor="t">
            <a:spAutoFit/>
          </a:bodyPr>
          <a:lstStyle/>
          <a:p>
            <a:pPr algn="l">
              <a:lnSpc>
                <a:spcPts val="2125"/>
              </a:lnSpc>
              <a:spcBef>
                <a:spcPct val="0"/>
              </a:spcBef>
            </a:pPr>
            <a:r>
              <a:rPr lang="en-US" sz="1520">
                <a:solidFill>
                  <a:srgbClr val="FFFFFF"/>
                </a:solidFill>
                <a:latin typeface="Montserrat Light" panose="00000500000000000000"/>
                <a:ea typeface="Montserrat Light" panose="00000500000000000000"/>
                <a:cs typeface="Montserrat Light" panose="00000500000000000000"/>
                <a:sym typeface="Montserrat Light" panose="00000500000000000000"/>
              </a:rPr>
              <a:t>Lorem ipsum dolor sit amet, consectetur adipiscing elit. Duis vulputate nulla at ante rhoncus, vel efficitur felis condimentum. Proin odio odio.</a:t>
            </a:r>
            <a:endParaRPr lang="en-US" sz="1520">
              <a:solidFill>
                <a:srgbClr val="FFFFFF"/>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5" name="TextBox 15"/>
          <p:cNvSpPr txBox="1"/>
          <p:nvPr/>
        </p:nvSpPr>
        <p:spPr>
          <a:xfrm>
            <a:off x="11876442" y="6243617"/>
            <a:ext cx="2282831" cy="337729"/>
          </a:xfrm>
          <a:prstGeom prst="rect">
            <a:avLst/>
          </a:prstGeom>
        </p:spPr>
        <p:txBody>
          <a:bodyPr lIns="0" tIns="0" rIns="0" bIns="0" rtlCol="0" anchor="t">
            <a:spAutoFit/>
          </a:bodyPr>
          <a:lstStyle/>
          <a:p>
            <a:pPr algn="l">
              <a:lnSpc>
                <a:spcPts val="2640"/>
              </a:lnSpc>
              <a:spcBef>
                <a:spcPct val="0"/>
              </a:spcBef>
            </a:pPr>
            <a:r>
              <a:rPr lang="en-US" sz="1885" spc="-37">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rPr>
              <a:t>Drew Feig</a:t>
            </a:r>
            <a:endParaRPr lang="en-US" sz="1885" spc="-37">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endParaRPr>
          </a:p>
        </p:txBody>
      </p:sp>
      <p:grpSp>
        <p:nvGrpSpPr>
          <p:cNvPr id="16" name="Group 16"/>
          <p:cNvGrpSpPr>
            <a:grpSpLocks noChangeAspect="1"/>
          </p:cNvGrpSpPr>
          <p:nvPr/>
        </p:nvGrpSpPr>
        <p:grpSpPr>
          <a:xfrm>
            <a:off x="-46214" y="7097814"/>
            <a:ext cx="5669664" cy="3189186"/>
            <a:chOff x="0" y="0"/>
            <a:chExt cx="6089457" cy="3425320"/>
          </a:xfrm>
        </p:grpSpPr>
        <p:sp>
          <p:nvSpPr>
            <p:cNvPr id="17" name="Freeform 17"/>
            <p:cNvSpPr/>
            <p:nvPr/>
          </p:nvSpPr>
          <p:spPr>
            <a:xfrm>
              <a:off x="0" y="0"/>
              <a:ext cx="6089457" cy="3425320"/>
            </a:xfrm>
            <a:custGeom>
              <a:avLst/>
              <a:gdLst/>
              <a:ahLst/>
              <a:cxnLst/>
              <a:rect l="l" t="t" r="r" b="b"/>
              <a:pathLst>
                <a:path w="6089457" h="3425320">
                  <a:moveTo>
                    <a:pt x="0" y="0"/>
                  </a:moveTo>
                  <a:lnTo>
                    <a:pt x="0" y="3425320"/>
                  </a:lnTo>
                  <a:lnTo>
                    <a:pt x="6089457" y="3425320"/>
                  </a:lnTo>
                  <a:cubicBezTo>
                    <a:pt x="4059638" y="2283546"/>
                    <a:pt x="2029819" y="1141773"/>
                    <a:pt x="0" y="0"/>
                  </a:cubicBezTo>
                  <a:close/>
                </a:path>
              </a:pathLst>
            </a:custGeom>
            <a:solidFill>
              <a:srgbClr val="D94D4D"/>
            </a:solidFill>
          </p:spPr>
        </p:sp>
        <p:sp>
          <p:nvSpPr>
            <p:cNvPr id="18" name="Freeform 18"/>
            <p:cNvSpPr/>
            <p:nvPr/>
          </p:nvSpPr>
          <p:spPr>
            <a:xfrm>
              <a:off x="0" y="0"/>
              <a:ext cx="6089457" cy="3425320"/>
            </a:xfrm>
            <a:custGeom>
              <a:avLst/>
              <a:gdLst/>
              <a:ahLst/>
              <a:cxnLst/>
              <a:rect l="l" t="t" r="r" b="b"/>
              <a:pathLst>
                <a:path w="6089457" h="3425320">
                  <a:moveTo>
                    <a:pt x="0" y="0"/>
                  </a:moveTo>
                  <a:lnTo>
                    <a:pt x="0" y="3425320"/>
                  </a:lnTo>
                  <a:lnTo>
                    <a:pt x="6089457" y="3425320"/>
                  </a:lnTo>
                  <a:cubicBezTo>
                    <a:pt x="4059638" y="2283546"/>
                    <a:pt x="2029819" y="1141773"/>
                    <a:pt x="0" y="0"/>
                  </a:cubicBezTo>
                  <a:close/>
                </a:path>
              </a:pathLst>
            </a:custGeom>
            <a:blipFill>
              <a:blip r:embed="rId5"/>
              <a:stretch>
                <a:fillRect l="-98184" t="-51103" r="-41729" b="-133327"/>
              </a:stretch>
            </a:blipFill>
          </p:spPr>
        </p:sp>
      </p:grpSp>
      <p:grpSp>
        <p:nvGrpSpPr>
          <p:cNvPr id="19" name="Group 19"/>
          <p:cNvGrpSpPr>
            <a:grpSpLocks noChangeAspect="1"/>
          </p:cNvGrpSpPr>
          <p:nvPr/>
        </p:nvGrpSpPr>
        <p:grpSpPr>
          <a:xfrm>
            <a:off x="11006092" y="-6332"/>
            <a:ext cx="7281908" cy="4096074"/>
            <a:chOff x="0" y="0"/>
            <a:chExt cx="6089457" cy="3425320"/>
          </a:xfrm>
        </p:grpSpPr>
        <p:sp>
          <p:nvSpPr>
            <p:cNvPr id="20" name="Freeform 20"/>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solidFill>
              <a:srgbClr val="539BE0"/>
            </a:solidFill>
          </p:spPr>
        </p:sp>
        <p:sp>
          <p:nvSpPr>
            <p:cNvPr id="21" name="Freeform 21"/>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blipFill>
              <a:blip r:embed="rId6"/>
              <a:stretch>
                <a:fillRect t="-5555" b="-5555"/>
              </a:stretch>
            </a:blipFill>
          </p:spPr>
        </p:sp>
      </p:grpSp>
      <p:sp>
        <p:nvSpPr>
          <p:cNvPr id="22" name="Freeform 22"/>
          <p:cNvSpPr/>
          <p:nvPr/>
        </p:nvSpPr>
        <p:spPr>
          <a:xfrm>
            <a:off x="14499282" y="3509180"/>
            <a:ext cx="1351146" cy="206357"/>
          </a:xfrm>
          <a:custGeom>
            <a:avLst/>
            <a:gdLst/>
            <a:ahLst/>
            <a:cxnLst/>
            <a:rect l="l" t="t" r="r" b="b"/>
            <a:pathLst>
              <a:path w="1351146" h="206357">
                <a:moveTo>
                  <a:pt x="0" y="0"/>
                </a:moveTo>
                <a:lnTo>
                  <a:pt x="1351146" y="0"/>
                </a:lnTo>
                <a:lnTo>
                  <a:pt x="1351146" y="206357"/>
                </a:lnTo>
                <a:lnTo>
                  <a:pt x="0" y="2063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a:off x="14499282" y="6295014"/>
            <a:ext cx="1351146" cy="206357"/>
          </a:xfrm>
          <a:custGeom>
            <a:avLst/>
            <a:gdLst/>
            <a:ahLst/>
            <a:cxnLst/>
            <a:rect l="l" t="t" r="r" b="b"/>
            <a:pathLst>
              <a:path w="1351146" h="206357">
                <a:moveTo>
                  <a:pt x="0" y="0"/>
                </a:moveTo>
                <a:lnTo>
                  <a:pt x="1351146" y="0"/>
                </a:lnTo>
                <a:lnTo>
                  <a:pt x="1351146" y="206357"/>
                </a:lnTo>
                <a:lnTo>
                  <a:pt x="0" y="2063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4" name="Group 24"/>
          <p:cNvGrpSpPr/>
          <p:nvPr/>
        </p:nvGrpSpPr>
        <p:grpSpPr>
          <a:xfrm>
            <a:off x="3714678" y="4701517"/>
            <a:ext cx="8210548" cy="2402513"/>
            <a:chOff x="0" y="0"/>
            <a:chExt cx="2346806" cy="686706"/>
          </a:xfrm>
        </p:grpSpPr>
        <p:sp>
          <p:nvSpPr>
            <p:cNvPr id="25" name="Freeform 25"/>
            <p:cNvSpPr/>
            <p:nvPr/>
          </p:nvSpPr>
          <p:spPr>
            <a:xfrm>
              <a:off x="0" y="0"/>
              <a:ext cx="2346807" cy="686706"/>
            </a:xfrm>
            <a:custGeom>
              <a:avLst/>
              <a:gdLst/>
              <a:ahLst/>
              <a:cxnLst/>
              <a:rect l="l" t="t" r="r" b="b"/>
              <a:pathLst>
                <a:path w="2346807" h="686706">
                  <a:moveTo>
                    <a:pt x="12258" y="0"/>
                  </a:moveTo>
                  <a:lnTo>
                    <a:pt x="2334549" y="0"/>
                  </a:lnTo>
                  <a:cubicBezTo>
                    <a:pt x="2341319" y="0"/>
                    <a:pt x="2346807" y="5488"/>
                    <a:pt x="2346807" y="12258"/>
                  </a:cubicBezTo>
                  <a:lnTo>
                    <a:pt x="2346807" y="674448"/>
                  </a:lnTo>
                  <a:cubicBezTo>
                    <a:pt x="2346807" y="681218"/>
                    <a:pt x="2341319" y="686706"/>
                    <a:pt x="2334549" y="686706"/>
                  </a:cubicBezTo>
                  <a:lnTo>
                    <a:pt x="12258" y="686706"/>
                  </a:lnTo>
                  <a:cubicBezTo>
                    <a:pt x="9007" y="686706"/>
                    <a:pt x="5889" y="685415"/>
                    <a:pt x="3590" y="683116"/>
                  </a:cubicBezTo>
                  <a:cubicBezTo>
                    <a:pt x="1291" y="680817"/>
                    <a:pt x="0" y="677699"/>
                    <a:pt x="0" y="674448"/>
                  </a:cubicBezTo>
                  <a:lnTo>
                    <a:pt x="0" y="12258"/>
                  </a:lnTo>
                  <a:cubicBezTo>
                    <a:pt x="0" y="5488"/>
                    <a:pt x="5488" y="0"/>
                    <a:pt x="12258" y="0"/>
                  </a:cubicBezTo>
                  <a:close/>
                </a:path>
              </a:pathLst>
            </a:custGeom>
            <a:solidFill>
              <a:srgbClr val="100F0D"/>
            </a:solidFill>
          </p:spPr>
        </p:sp>
        <p:sp>
          <p:nvSpPr>
            <p:cNvPr id="26" name="TextBox 26"/>
            <p:cNvSpPr txBox="1"/>
            <p:nvPr/>
          </p:nvSpPr>
          <p:spPr>
            <a:xfrm>
              <a:off x="0" y="-38100"/>
              <a:ext cx="2346806" cy="724806"/>
            </a:xfrm>
            <a:prstGeom prst="rect">
              <a:avLst/>
            </a:prstGeom>
          </p:spPr>
          <p:txBody>
            <a:bodyPr lIns="50800" tIns="50800" rIns="50800" bIns="50800" rtlCol="0" anchor="ctr"/>
            <a:lstStyle/>
            <a:p>
              <a:pPr algn="ctr">
                <a:lnSpc>
                  <a:spcPts val="2905"/>
                </a:lnSpc>
              </a:pPr>
            </a:p>
          </p:txBody>
        </p:sp>
      </p:grpSp>
      <p:sp>
        <p:nvSpPr>
          <p:cNvPr id="27" name="TextBox 27"/>
          <p:cNvSpPr txBox="1"/>
          <p:nvPr/>
        </p:nvSpPr>
        <p:spPr>
          <a:xfrm>
            <a:off x="4327968" y="5564167"/>
            <a:ext cx="7105737" cy="1397000"/>
          </a:xfrm>
          <a:prstGeom prst="rect">
            <a:avLst/>
          </a:prstGeom>
        </p:spPr>
        <p:txBody>
          <a:bodyPr lIns="0" tIns="0" rIns="0" bIns="0" rtlCol="0" anchor="t">
            <a:spAutoFit/>
          </a:bodyPr>
          <a:lstStyle/>
          <a:p>
            <a:pPr algn="l">
              <a:lnSpc>
                <a:spcPts val="2800"/>
              </a:lnSpc>
            </a:pPr>
            <a:r>
              <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rPr>
              <a:t>Aplikasi untuk Presensi pegawai sehingga bisa mengetahui posisi pegawai secara real time, apakah ada di kantor atau di tempat lain.</a:t>
            </a:r>
            <a:endPar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endParaRPr>
          </a:p>
          <a:p>
            <a:pPr algn="l">
              <a:lnSpc>
                <a:spcPts val="2800"/>
              </a:lnSpc>
              <a:spcBef>
                <a:spcPct val="0"/>
              </a:spcBef>
            </a:pPr>
            <a:endPar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28" name="TextBox 28"/>
          <p:cNvSpPr txBox="1"/>
          <p:nvPr/>
        </p:nvSpPr>
        <p:spPr>
          <a:xfrm>
            <a:off x="4327968" y="5105400"/>
            <a:ext cx="2282831" cy="349250"/>
          </a:xfrm>
          <a:prstGeom prst="rect">
            <a:avLst/>
          </a:prstGeom>
        </p:spPr>
        <p:txBody>
          <a:bodyPr lIns="0" tIns="0" rIns="0" bIns="0" rtlCol="0" anchor="t">
            <a:spAutoFit/>
          </a:bodyPr>
          <a:lstStyle/>
          <a:p>
            <a:pPr algn="l">
              <a:lnSpc>
                <a:spcPts val="2800"/>
              </a:lnSpc>
              <a:spcBef>
                <a:spcPct val="0"/>
              </a:spcBef>
            </a:pPr>
            <a:r>
              <a:rPr lang="en-US" sz="2000" spc="-40">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rPr>
              <a:t>Etika Kerja </a:t>
            </a:r>
            <a:endParaRPr lang="en-US" sz="2000" spc="-40">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endParaRPr>
          </a:p>
        </p:txBody>
      </p:sp>
      <p:grpSp>
        <p:nvGrpSpPr>
          <p:cNvPr id="29" name="Group 29"/>
          <p:cNvGrpSpPr/>
          <p:nvPr/>
        </p:nvGrpSpPr>
        <p:grpSpPr>
          <a:xfrm>
            <a:off x="8556409" y="7304007"/>
            <a:ext cx="8702891" cy="2723644"/>
            <a:chOff x="0" y="0"/>
            <a:chExt cx="2487532" cy="778494"/>
          </a:xfrm>
        </p:grpSpPr>
        <p:sp>
          <p:nvSpPr>
            <p:cNvPr id="30" name="Freeform 30"/>
            <p:cNvSpPr/>
            <p:nvPr/>
          </p:nvSpPr>
          <p:spPr>
            <a:xfrm>
              <a:off x="0" y="0"/>
              <a:ext cx="2487532" cy="778494"/>
            </a:xfrm>
            <a:custGeom>
              <a:avLst/>
              <a:gdLst/>
              <a:ahLst/>
              <a:cxnLst/>
              <a:rect l="l" t="t" r="r" b="b"/>
              <a:pathLst>
                <a:path w="2487532" h="778494">
                  <a:moveTo>
                    <a:pt x="11565" y="0"/>
                  </a:moveTo>
                  <a:lnTo>
                    <a:pt x="2475967" y="0"/>
                  </a:lnTo>
                  <a:cubicBezTo>
                    <a:pt x="2479035" y="0"/>
                    <a:pt x="2481976" y="1218"/>
                    <a:pt x="2484145" y="3387"/>
                  </a:cubicBezTo>
                  <a:cubicBezTo>
                    <a:pt x="2486314" y="5556"/>
                    <a:pt x="2487532" y="8497"/>
                    <a:pt x="2487532" y="11565"/>
                  </a:cubicBezTo>
                  <a:lnTo>
                    <a:pt x="2487532" y="766930"/>
                  </a:lnTo>
                  <a:cubicBezTo>
                    <a:pt x="2487532" y="769997"/>
                    <a:pt x="2486314" y="772938"/>
                    <a:pt x="2484145" y="775107"/>
                  </a:cubicBezTo>
                  <a:cubicBezTo>
                    <a:pt x="2481976" y="777276"/>
                    <a:pt x="2479035" y="778494"/>
                    <a:pt x="2475967" y="778494"/>
                  </a:cubicBezTo>
                  <a:lnTo>
                    <a:pt x="11565" y="778494"/>
                  </a:lnTo>
                  <a:cubicBezTo>
                    <a:pt x="8497" y="778494"/>
                    <a:pt x="5556" y="777276"/>
                    <a:pt x="3387" y="775107"/>
                  </a:cubicBezTo>
                  <a:cubicBezTo>
                    <a:pt x="1218" y="772938"/>
                    <a:pt x="0" y="769997"/>
                    <a:pt x="0" y="766930"/>
                  </a:cubicBezTo>
                  <a:lnTo>
                    <a:pt x="0" y="11565"/>
                  </a:lnTo>
                  <a:cubicBezTo>
                    <a:pt x="0" y="8497"/>
                    <a:pt x="1218" y="5556"/>
                    <a:pt x="3387" y="3387"/>
                  </a:cubicBezTo>
                  <a:cubicBezTo>
                    <a:pt x="5556" y="1218"/>
                    <a:pt x="8497" y="0"/>
                    <a:pt x="11565" y="0"/>
                  </a:cubicBezTo>
                  <a:close/>
                </a:path>
              </a:pathLst>
            </a:custGeom>
            <a:solidFill>
              <a:srgbClr val="100F0D"/>
            </a:solidFill>
          </p:spPr>
        </p:sp>
        <p:sp>
          <p:nvSpPr>
            <p:cNvPr id="31" name="TextBox 31"/>
            <p:cNvSpPr txBox="1"/>
            <p:nvPr/>
          </p:nvSpPr>
          <p:spPr>
            <a:xfrm>
              <a:off x="0" y="-38100"/>
              <a:ext cx="2487532" cy="816594"/>
            </a:xfrm>
            <a:prstGeom prst="rect">
              <a:avLst/>
            </a:prstGeom>
          </p:spPr>
          <p:txBody>
            <a:bodyPr lIns="50800" tIns="50800" rIns="50800" bIns="50800" rtlCol="0" anchor="ctr"/>
            <a:lstStyle/>
            <a:p>
              <a:pPr algn="ctr">
                <a:lnSpc>
                  <a:spcPts val="2905"/>
                </a:lnSpc>
              </a:pPr>
            </a:p>
          </p:txBody>
        </p:sp>
      </p:grpSp>
      <p:sp>
        <p:nvSpPr>
          <p:cNvPr id="32" name="TextBox 32"/>
          <p:cNvSpPr txBox="1"/>
          <p:nvPr/>
        </p:nvSpPr>
        <p:spPr>
          <a:xfrm>
            <a:off x="9642395" y="7970805"/>
            <a:ext cx="7105737" cy="2101850"/>
          </a:xfrm>
          <a:prstGeom prst="rect">
            <a:avLst/>
          </a:prstGeom>
        </p:spPr>
        <p:txBody>
          <a:bodyPr lIns="0" tIns="0" rIns="0" bIns="0" rtlCol="0" anchor="t">
            <a:spAutoFit/>
          </a:bodyPr>
          <a:lstStyle/>
          <a:p>
            <a:pPr algn="l">
              <a:lnSpc>
                <a:spcPts val="2800"/>
              </a:lnSpc>
            </a:pPr>
            <a:r>
              <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rPr>
              <a:t>adanya Struktur Organisasi dan penjabaran Tugas serta fungsi dari BRIN sehingga Target sasaran kinerja sudah di tentukan. Antara Perencanaan Penelitian dan Pelaksanaan Penelitian dapat dilaksanakan sesuai Jadwal dan rencana yang di tentukan sebelumnya.</a:t>
            </a:r>
            <a:endPar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endParaRPr>
          </a:p>
          <a:p>
            <a:pPr algn="l">
              <a:lnSpc>
                <a:spcPts val="2800"/>
              </a:lnSpc>
              <a:spcBef>
                <a:spcPct val="0"/>
              </a:spcBef>
            </a:pPr>
            <a:endPar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33" name="TextBox 33"/>
          <p:cNvSpPr txBox="1"/>
          <p:nvPr/>
        </p:nvSpPr>
        <p:spPr>
          <a:xfrm>
            <a:off x="9642395" y="7474737"/>
            <a:ext cx="2282831" cy="349250"/>
          </a:xfrm>
          <a:prstGeom prst="rect">
            <a:avLst/>
          </a:prstGeom>
        </p:spPr>
        <p:txBody>
          <a:bodyPr lIns="0" tIns="0" rIns="0" bIns="0" rtlCol="0" anchor="t">
            <a:spAutoFit/>
          </a:bodyPr>
          <a:lstStyle/>
          <a:p>
            <a:pPr algn="l">
              <a:lnSpc>
                <a:spcPts val="2800"/>
              </a:lnSpc>
              <a:spcBef>
                <a:spcPct val="0"/>
              </a:spcBef>
            </a:pPr>
            <a:r>
              <a:rPr lang="en-US" sz="2000" spc="-40">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rPr>
              <a:t>Konsistensi</a:t>
            </a:r>
            <a:endParaRPr lang="en-US" sz="2000" spc="-40">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sp>
        <p:nvSpPr>
          <p:cNvPr id="3" name="Freeform 3"/>
          <p:cNvSpPr/>
          <p:nvPr/>
        </p:nvSpPr>
        <p:spPr>
          <a:xfrm rot="1711277">
            <a:off x="9261101" y="1500259"/>
            <a:ext cx="10771889" cy="1140752"/>
          </a:xfrm>
          <a:custGeom>
            <a:avLst/>
            <a:gdLst/>
            <a:ahLst/>
            <a:cxnLst/>
            <a:rect l="l" t="t" r="r" b="b"/>
            <a:pathLst>
              <a:path w="10771889" h="1140752">
                <a:moveTo>
                  <a:pt x="0" y="0"/>
                </a:moveTo>
                <a:lnTo>
                  <a:pt x="10771889" y="0"/>
                </a:lnTo>
                <a:lnTo>
                  <a:pt x="10771889" y="1140752"/>
                </a:lnTo>
                <a:lnTo>
                  <a:pt x="0" y="1140752"/>
                </a:lnTo>
                <a:lnTo>
                  <a:pt x="0" y="0"/>
                </a:lnTo>
                <a:close/>
              </a:path>
            </a:pathLst>
          </a:custGeom>
          <a:blipFill>
            <a:blip r:embed="rId2"/>
            <a:stretch>
              <a:fillRect t="-86495"/>
            </a:stretch>
          </a:blipFill>
        </p:spPr>
      </p:sp>
      <p:sp>
        <p:nvSpPr>
          <p:cNvPr id="4" name="Freeform 4"/>
          <p:cNvSpPr/>
          <p:nvPr/>
        </p:nvSpPr>
        <p:spPr>
          <a:xfrm rot="-8949716">
            <a:off x="-2342739" y="8347255"/>
            <a:ext cx="10771889" cy="1140752"/>
          </a:xfrm>
          <a:custGeom>
            <a:avLst/>
            <a:gdLst/>
            <a:ahLst/>
            <a:cxnLst/>
            <a:rect l="l" t="t" r="r" b="b"/>
            <a:pathLst>
              <a:path w="10771889" h="1140752">
                <a:moveTo>
                  <a:pt x="0" y="0"/>
                </a:moveTo>
                <a:lnTo>
                  <a:pt x="10771889" y="0"/>
                </a:lnTo>
                <a:lnTo>
                  <a:pt x="10771889" y="1140752"/>
                </a:lnTo>
                <a:lnTo>
                  <a:pt x="0" y="1140752"/>
                </a:lnTo>
                <a:lnTo>
                  <a:pt x="0" y="0"/>
                </a:lnTo>
                <a:close/>
              </a:path>
            </a:pathLst>
          </a:custGeom>
          <a:blipFill>
            <a:blip r:embed="rId2"/>
            <a:stretch>
              <a:fillRect t="-86495"/>
            </a:stretch>
          </a:blipFill>
        </p:spPr>
      </p:sp>
      <p:sp>
        <p:nvSpPr>
          <p:cNvPr id="5" name="TextBox 5"/>
          <p:cNvSpPr txBox="1"/>
          <p:nvPr/>
        </p:nvSpPr>
        <p:spPr>
          <a:xfrm>
            <a:off x="105381" y="192622"/>
            <a:ext cx="11529011" cy="680085"/>
          </a:xfrm>
          <a:prstGeom prst="rect">
            <a:avLst/>
          </a:prstGeom>
        </p:spPr>
        <p:txBody>
          <a:bodyPr lIns="0" tIns="0" rIns="0" bIns="0" rtlCol="0" anchor="t">
            <a:spAutoFit/>
          </a:bodyPr>
          <a:lstStyle/>
          <a:p>
            <a:pPr marL="0" lvl="0" indent="0" algn="l">
              <a:lnSpc>
                <a:spcPts val="5520"/>
              </a:lnSpc>
              <a:spcBef>
                <a:spcPct val="0"/>
              </a:spcBef>
            </a:pPr>
            <a:r>
              <a:rPr lang="en-US" sz="4000" spc="139">
                <a:solidFill>
                  <a:srgbClr val="010101"/>
                </a:solidFill>
                <a:latin typeface="Archivo Black" panose="020B0A03020202020B04"/>
                <a:ea typeface="Archivo Black" panose="020B0A03020202020B04"/>
                <a:cs typeface="Archivo Black" panose="020B0A03020202020B04"/>
                <a:sym typeface="Archivo Black" panose="020B0A03020202020B04"/>
              </a:rPr>
              <a:t>INTEGRITAS KEPEMIMPINAN DI BRIN</a:t>
            </a:r>
            <a:endParaRPr lang="en-US" sz="4000" spc="139">
              <a:solidFill>
                <a:srgbClr val="010101"/>
              </a:solidFill>
              <a:latin typeface="Archivo Black" panose="020B0A03020202020B04"/>
              <a:ea typeface="Archivo Black" panose="020B0A03020202020B04"/>
              <a:cs typeface="Archivo Black" panose="020B0A03020202020B04"/>
              <a:sym typeface="Archivo Black" panose="020B0A03020202020B04"/>
            </a:endParaRPr>
          </a:p>
        </p:txBody>
      </p:sp>
      <p:grpSp>
        <p:nvGrpSpPr>
          <p:cNvPr id="6" name="Group 6"/>
          <p:cNvGrpSpPr/>
          <p:nvPr/>
        </p:nvGrpSpPr>
        <p:grpSpPr>
          <a:xfrm>
            <a:off x="806871" y="1028700"/>
            <a:ext cx="8952939" cy="2158342"/>
            <a:chOff x="0" y="0"/>
            <a:chExt cx="2559003" cy="616915"/>
          </a:xfrm>
        </p:grpSpPr>
        <p:sp>
          <p:nvSpPr>
            <p:cNvPr id="7" name="Freeform 7"/>
            <p:cNvSpPr/>
            <p:nvPr/>
          </p:nvSpPr>
          <p:spPr>
            <a:xfrm>
              <a:off x="0" y="0"/>
              <a:ext cx="2559003" cy="616915"/>
            </a:xfrm>
            <a:custGeom>
              <a:avLst/>
              <a:gdLst/>
              <a:ahLst/>
              <a:cxnLst/>
              <a:rect l="l" t="t" r="r" b="b"/>
              <a:pathLst>
                <a:path w="2559003" h="616915">
                  <a:moveTo>
                    <a:pt x="11242" y="0"/>
                  </a:moveTo>
                  <a:lnTo>
                    <a:pt x="2547761" y="0"/>
                  </a:lnTo>
                  <a:cubicBezTo>
                    <a:pt x="2553970" y="0"/>
                    <a:pt x="2559003" y="5033"/>
                    <a:pt x="2559003" y="11242"/>
                  </a:cubicBezTo>
                  <a:lnTo>
                    <a:pt x="2559003" y="605674"/>
                  </a:lnTo>
                  <a:cubicBezTo>
                    <a:pt x="2559003" y="611882"/>
                    <a:pt x="2553970" y="616915"/>
                    <a:pt x="2547761" y="616915"/>
                  </a:cubicBezTo>
                  <a:lnTo>
                    <a:pt x="11242" y="616915"/>
                  </a:lnTo>
                  <a:cubicBezTo>
                    <a:pt x="5033" y="616915"/>
                    <a:pt x="0" y="611882"/>
                    <a:pt x="0" y="605674"/>
                  </a:cubicBezTo>
                  <a:lnTo>
                    <a:pt x="0" y="11242"/>
                  </a:lnTo>
                  <a:cubicBezTo>
                    <a:pt x="0" y="5033"/>
                    <a:pt x="5033" y="0"/>
                    <a:pt x="11242" y="0"/>
                  </a:cubicBezTo>
                  <a:close/>
                </a:path>
              </a:pathLst>
            </a:custGeom>
            <a:solidFill>
              <a:srgbClr val="100F0D"/>
            </a:solidFill>
          </p:spPr>
        </p:sp>
        <p:sp>
          <p:nvSpPr>
            <p:cNvPr id="8" name="TextBox 8"/>
            <p:cNvSpPr txBox="1"/>
            <p:nvPr/>
          </p:nvSpPr>
          <p:spPr>
            <a:xfrm>
              <a:off x="0" y="-38100"/>
              <a:ext cx="2559003" cy="655015"/>
            </a:xfrm>
            <a:prstGeom prst="rect">
              <a:avLst/>
            </a:prstGeom>
          </p:spPr>
          <p:txBody>
            <a:bodyPr lIns="50800" tIns="50800" rIns="50800" bIns="50800" rtlCol="0" anchor="ctr"/>
            <a:lstStyle/>
            <a:p>
              <a:pPr algn="ctr">
                <a:lnSpc>
                  <a:spcPts val="2905"/>
                </a:lnSpc>
              </a:pPr>
            </a:p>
          </p:txBody>
        </p:sp>
      </p:grpSp>
      <p:sp>
        <p:nvSpPr>
          <p:cNvPr id="9" name="TextBox 9"/>
          <p:cNvSpPr txBox="1"/>
          <p:nvPr/>
        </p:nvSpPr>
        <p:spPr>
          <a:xfrm>
            <a:off x="1519293" y="1340030"/>
            <a:ext cx="2282831" cy="349250"/>
          </a:xfrm>
          <a:prstGeom prst="rect">
            <a:avLst/>
          </a:prstGeom>
        </p:spPr>
        <p:txBody>
          <a:bodyPr lIns="0" tIns="0" rIns="0" bIns="0" rtlCol="0" anchor="t">
            <a:spAutoFit/>
          </a:bodyPr>
          <a:lstStyle/>
          <a:p>
            <a:pPr algn="l">
              <a:lnSpc>
                <a:spcPts val="2800"/>
              </a:lnSpc>
              <a:spcBef>
                <a:spcPct val="0"/>
              </a:spcBef>
            </a:pPr>
            <a:r>
              <a:rPr lang="en-US" sz="2000" spc="-40">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rPr>
              <a:t>Tanggung Jawab </a:t>
            </a:r>
            <a:endParaRPr lang="en-US" sz="2000" spc="-40">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endParaRPr>
          </a:p>
        </p:txBody>
      </p:sp>
      <p:sp>
        <p:nvSpPr>
          <p:cNvPr id="10" name="TextBox 10"/>
          <p:cNvSpPr txBox="1"/>
          <p:nvPr/>
        </p:nvSpPr>
        <p:spPr>
          <a:xfrm>
            <a:off x="1519293" y="1895352"/>
            <a:ext cx="8123103" cy="1397000"/>
          </a:xfrm>
          <a:prstGeom prst="rect">
            <a:avLst/>
          </a:prstGeom>
        </p:spPr>
        <p:txBody>
          <a:bodyPr lIns="0" tIns="0" rIns="0" bIns="0" rtlCol="0" anchor="t">
            <a:spAutoFit/>
          </a:bodyPr>
          <a:lstStyle/>
          <a:p>
            <a:pPr algn="l">
              <a:lnSpc>
                <a:spcPts val="2800"/>
              </a:lnSpc>
            </a:pPr>
            <a:r>
              <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rPr>
              <a:t>setiap Pimpinan di BRIN memiliki tanggung jawab dalam setiap segala Keputusan yang di ambil dan resiko yang harus di ambil dari hasil pelaksanaan tugas yang ditentukan.</a:t>
            </a:r>
            <a:endPar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endParaRPr>
          </a:p>
          <a:p>
            <a:pPr algn="l">
              <a:lnSpc>
                <a:spcPts val="2800"/>
              </a:lnSpc>
              <a:spcBef>
                <a:spcPct val="0"/>
              </a:spcBef>
            </a:pPr>
            <a:endPar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endParaRPr>
          </a:p>
        </p:txBody>
      </p:sp>
      <p:grpSp>
        <p:nvGrpSpPr>
          <p:cNvPr id="11" name="Group 11"/>
          <p:cNvGrpSpPr>
            <a:grpSpLocks noChangeAspect="1"/>
          </p:cNvGrpSpPr>
          <p:nvPr/>
        </p:nvGrpSpPr>
        <p:grpSpPr>
          <a:xfrm>
            <a:off x="-46214" y="7097814"/>
            <a:ext cx="5669664" cy="3189186"/>
            <a:chOff x="0" y="0"/>
            <a:chExt cx="6089457" cy="3425320"/>
          </a:xfrm>
        </p:grpSpPr>
        <p:sp>
          <p:nvSpPr>
            <p:cNvPr id="12" name="Freeform 12"/>
            <p:cNvSpPr/>
            <p:nvPr/>
          </p:nvSpPr>
          <p:spPr>
            <a:xfrm>
              <a:off x="0" y="0"/>
              <a:ext cx="6089457" cy="3425320"/>
            </a:xfrm>
            <a:custGeom>
              <a:avLst/>
              <a:gdLst/>
              <a:ahLst/>
              <a:cxnLst/>
              <a:rect l="l" t="t" r="r" b="b"/>
              <a:pathLst>
                <a:path w="6089457" h="3425320">
                  <a:moveTo>
                    <a:pt x="0" y="0"/>
                  </a:moveTo>
                  <a:lnTo>
                    <a:pt x="0" y="3425320"/>
                  </a:lnTo>
                  <a:lnTo>
                    <a:pt x="6089457" y="3425320"/>
                  </a:lnTo>
                  <a:cubicBezTo>
                    <a:pt x="4059638" y="2283546"/>
                    <a:pt x="2029819" y="1141773"/>
                    <a:pt x="0" y="0"/>
                  </a:cubicBezTo>
                  <a:close/>
                </a:path>
              </a:pathLst>
            </a:custGeom>
            <a:solidFill>
              <a:srgbClr val="D94D4D"/>
            </a:solidFill>
          </p:spPr>
        </p:sp>
        <p:sp>
          <p:nvSpPr>
            <p:cNvPr id="13" name="Freeform 13"/>
            <p:cNvSpPr/>
            <p:nvPr/>
          </p:nvSpPr>
          <p:spPr>
            <a:xfrm>
              <a:off x="0" y="0"/>
              <a:ext cx="6089457" cy="3425320"/>
            </a:xfrm>
            <a:custGeom>
              <a:avLst/>
              <a:gdLst/>
              <a:ahLst/>
              <a:cxnLst/>
              <a:rect l="l" t="t" r="r" b="b"/>
              <a:pathLst>
                <a:path w="6089457" h="3425320">
                  <a:moveTo>
                    <a:pt x="0" y="0"/>
                  </a:moveTo>
                  <a:lnTo>
                    <a:pt x="0" y="3425320"/>
                  </a:lnTo>
                  <a:lnTo>
                    <a:pt x="6089457" y="3425320"/>
                  </a:lnTo>
                  <a:cubicBezTo>
                    <a:pt x="4059638" y="2283546"/>
                    <a:pt x="2029819" y="1141773"/>
                    <a:pt x="0" y="0"/>
                  </a:cubicBezTo>
                  <a:close/>
                </a:path>
              </a:pathLst>
            </a:custGeom>
            <a:blipFill>
              <a:blip r:embed="rId3"/>
              <a:stretch>
                <a:fillRect l="-98184" t="-51103" r="-41729" b="-133327"/>
              </a:stretch>
            </a:blipFill>
          </p:spPr>
        </p:sp>
      </p:grpSp>
      <p:grpSp>
        <p:nvGrpSpPr>
          <p:cNvPr id="14" name="Group 14"/>
          <p:cNvGrpSpPr>
            <a:grpSpLocks noChangeAspect="1"/>
          </p:cNvGrpSpPr>
          <p:nvPr/>
        </p:nvGrpSpPr>
        <p:grpSpPr>
          <a:xfrm>
            <a:off x="10832829" y="-6332"/>
            <a:ext cx="7455171" cy="4193534"/>
            <a:chOff x="0" y="0"/>
            <a:chExt cx="6089457" cy="3425320"/>
          </a:xfrm>
        </p:grpSpPr>
        <p:sp>
          <p:nvSpPr>
            <p:cNvPr id="15" name="Freeform 15"/>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solidFill>
              <a:srgbClr val="539BE0"/>
            </a:solidFill>
          </p:spPr>
        </p:sp>
        <p:sp>
          <p:nvSpPr>
            <p:cNvPr id="16" name="Freeform 16"/>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blipFill>
              <a:blip r:embed="rId4"/>
              <a:stretch>
                <a:fillRect t="-5555" b="-5555"/>
              </a:stretch>
            </a:blipFill>
          </p:spPr>
        </p:sp>
      </p:grpSp>
      <p:grpSp>
        <p:nvGrpSpPr>
          <p:cNvPr id="17" name="Group 17"/>
          <p:cNvGrpSpPr/>
          <p:nvPr/>
        </p:nvGrpSpPr>
        <p:grpSpPr>
          <a:xfrm>
            <a:off x="3423844" y="3509180"/>
            <a:ext cx="8210548" cy="2402513"/>
            <a:chOff x="0" y="0"/>
            <a:chExt cx="2346806" cy="686706"/>
          </a:xfrm>
        </p:grpSpPr>
        <p:sp>
          <p:nvSpPr>
            <p:cNvPr id="18" name="Freeform 18"/>
            <p:cNvSpPr/>
            <p:nvPr/>
          </p:nvSpPr>
          <p:spPr>
            <a:xfrm>
              <a:off x="0" y="0"/>
              <a:ext cx="2346807" cy="686706"/>
            </a:xfrm>
            <a:custGeom>
              <a:avLst/>
              <a:gdLst/>
              <a:ahLst/>
              <a:cxnLst/>
              <a:rect l="l" t="t" r="r" b="b"/>
              <a:pathLst>
                <a:path w="2346807" h="686706">
                  <a:moveTo>
                    <a:pt x="12258" y="0"/>
                  </a:moveTo>
                  <a:lnTo>
                    <a:pt x="2334549" y="0"/>
                  </a:lnTo>
                  <a:cubicBezTo>
                    <a:pt x="2341319" y="0"/>
                    <a:pt x="2346807" y="5488"/>
                    <a:pt x="2346807" y="12258"/>
                  </a:cubicBezTo>
                  <a:lnTo>
                    <a:pt x="2346807" y="674448"/>
                  </a:lnTo>
                  <a:cubicBezTo>
                    <a:pt x="2346807" y="681218"/>
                    <a:pt x="2341319" y="686706"/>
                    <a:pt x="2334549" y="686706"/>
                  </a:cubicBezTo>
                  <a:lnTo>
                    <a:pt x="12258" y="686706"/>
                  </a:lnTo>
                  <a:cubicBezTo>
                    <a:pt x="9007" y="686706"/>
                    <a:pt x="5889" y="685415"/>
                    <a:pt x="3590" y="683116"/>
                  </a:cubicBezTo>
                  <a:cubicBezTo>
                    <a:pt x="1291" y="680817"/>
                    <a:pt x="0" y="677699"/>
                    <a:pt x="0" y="674448"/>
                  </a:cubicBezTo>
                  <a:lnTo>
                    <a:pt x="0" y="12258"/>
                  </a:lnTo>
                  <a:cubicBezTo>
                    <a:pt x="0" y="5488"/>
                    <a:pt x="5488" y="0"/>
                    <a:pt x="12258" y="0"/>
                  </a:cubicBezTo>
                  <a:close/>
                </a:path>
              </a:pathLst>
            </a:custGeom>
            <a:solidFill>
              <a:srgbClr val="100F0D"/>
            </a:solidFill>
          </p:spPr>
        </p:sp>
        <p:sp>
          <p:nvSpPr>
            <p:cNvPr id="19" name="TextBox 19"/>
            <p:cNvSpPr txBox="1"/>
            <p:nvPr/>
          </p:nvSpPr>
          <p:spPr>
            <a:xfrm>
              <a:off x="0" y="-38100"/>
              <a:ext cx="2346806" cy="724806"/>
            </a:xfrm>
            <a:prstGeom prst="rect">
              <a:avLst/>
            </a:prstGeom>
          </p:spPr>
          <p:txBody>
            <a:bodyPr lIns="50800" tIns="50800" rIns="50800" bIns="50800" rtlCol="0" anchor="ctr"/>
            <a:lstStyle/>
            <a:p>
              <a:pPr algn="ctr">
                <a:lnSpc>
                  <a:spcPts val="2905"/>
                </a:lnSpc>
              </a:pPr>
            </a:p>
          </p:txBody>
        </p:sp>
      </p:grpSp>
      <p:sp>
        <p:nvSpPr>
          <p:cNvPr id="20" name="TextBox 20"/>
          <p:cNvSpPr txBox="1"/>
          <p:nvPr/>
        </p:nvSpPr>
        <p:spPr>
          <a:xfrm>
            <a:off x="3877458" y="4269988"/>
            <a:ext cx="7105737" cy="1397000"/>
          </a:xfrm>
          <a:prstGeom prst="rect">
            <a:avLst/>
          </a:prstGeom>
        </p:spPr>
        <p:txBody>
          <a:bodyPr lIns="0" tIns="0" rIns="0" bIns="0" rtlCol="0" anchor="t">
            <a:spAutoFit/>
          </a:bodyPr>
          <a:lstStyle/>
          <a:p>
            <a:pPr algn="l">
              <a:lnSpc>
                <a:spcPts val="2800"/>
              </a:lnSpc>
            </a:pPr>
            <a:r>
              <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rPr>
              <a:t>Brin dalam melaksanakan kegiatan ekosistem Riset dan Teknologi selalu melibatkan eksternal untuk menjamin kelangsungan Riset dan teknologi.</a:t>
            </a:r>
            <a:endPar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endParaRPr>
          </a:p>
          <a:p>
            <a:pPr algn="l">
              <a:lnSpc>
                <a:spcPts val="2800"/>
              </a:lnSpc>
              <a:spcBef>
                <a:spcPct val="0"/>
              </a:spcBef>
            </a:pPr>
            <a:endParaRPr lang="en-US" sz="2000">
              <a:solidFill>
                <a:srgbClr val="FFFFFF"/>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21" name="TextBox 21"/>
          <p:cNvSpPr txBox="1"/>
          <p:nvPr/>
        </p:nvSpPr>
        <p:spPr>
          <a:xfrm>
            <a:off x="3877458" y="3791585"/>
            <a:ext cx="3491985" cy="349250"/>
          </a:xfrm>
          <a:prstGeom prst="rect">
            <a:avLst/>
          </a:prstGeom>
        </p:spPr>
        <p:txBody>
          <a:bodyPr lIns="0" tIns="0" rIns="0" bIns="0" rtlCol="0" anchor="t">
            <a:spAutoFit/>
          </a:bodyPr>
          <a:lstStyle/>
          <a:p>
            <a:pPr algn="l">
              <a:lnSpc>
                <a:spcPts val="2800"/>
              </a:lnSpc>
              <a:spcBef>
                <a:spcPct val="0"/>
              </a:spcBef>
            </a:pPr>
            <a:r>
              <a:rPr lang="en-US" sz="2000" spc="-40">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rPr>
              <a:t>Inovasi Berkelanjutan </a:t>
            </a:r>
            <a:endParaRPr lang="en-US" sz="2000" spc="-40">
              <a:solidFill>
                <a:srgbClr val="FFFFFF"/>
              </a:solidFill>
              <a:latin typeface="Montserrat Light Bold" panose="00000800000000000000"/>
              <a:ea typeface="Montserrat Light Bold" panose="00000800000000000000"/>
              <a:cs typeface="Montserrat Light Bold" panose="00000800000000000000"/>
              <a:sym typeface="Montserrat Light Bold" panose="00000800000000000000"/>
            </a:endParaRPr>
          </a:p>
        </p:txBody>
      </p:sp>
      <p:sp>
        <p:nvSpPr>
          <p:cNvPr id="22" name="Freeform 22"/>
          <p:cNvSpPr/>
          <p:nvPr/>
        </p:nvSpPr>
        <p:spPr>
          <a:xfrm>
            <a:off x="16448473" y="7641659"/>
            <a:ext cx="1839527" cy="2551944"/>
          </a:xfrm>
          <a:custGeom>
            <a:avLst/>
            <a:gdLst/>
            <a:ahLst/>
            <a:cxnLst/>
            <a:rect l="l" t="t" r="r" b="b"/>
            <a:pathLst>
              <a:path w="1839527" h="2551944">
                <a:moveTo>
                  <a:pt x="0" y="0"/>
                </a:moveTo>
                <a:lnTo>
                  <a:pt x="1839527" y="0"/>
                </a:lnTo>
                <a:lnTo>
                  <a:pt x="1839527" y="2551944"/>
                </a:lnTo>
                <a:lnTo>
                  <a:pt x="0" y="2551944"/>
                </a:lnTo>
                <a:lnTo>
                  <a:pt x="0" y="0"/>
                </a:lnTo>
                <a:close/>
              </a:path>
            </a:pathLst>
          </a:custGeom>
          <a:blipFill>
            <a:blip r:embed="rId5"/>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61111" b="-61111"/>
            </a:stretch>
          </a:blipFill>
        </p:spPr>
      </p:sp>
      <p:grpSp>
        <p:nvGrpSpPr>
          <p:cNvPr id="3" name="Group 3"/>
          <p:cNvGrpSpPr/>
          <p:nvPr/>
        </p:nvGrpSpPr>
        <p:grpSpPr>
          <a:xfrm>
            <a:off x="446673" y="1028700"/>
            <a:ext cx="17694902" cy="8901739"/>
            <a:chOff x="0" y="0"/>
            <a:chExt cx="4660386" cy="2344491"/>
          </a:xfrm>
        </p:grpSpPr>
        <p:sp>
          <p:nvSpPr>
            <p:cNvPr id="4" name="Freeform 4"/>
            <p:cNvSpPr/>
            <p:nvPr/>
          </p:nvSpPr>
          <p:spPr>
            <a:xfrm>
              <a:off x="0" y="0"/>
              <a:ext cx="4660386" cy="2344491"/>
            </a:xfrm>
            <a:custGeom>
              <a:avLst/>
              <a:gdLst/>
              <a:ahLst/>
              <a:cxnLst/>
              <a:rect l="l" t="t" r="r" b="b"/>
              <a:pathLst>
                <a:path w="4660386" h="2344491">
                  <a:moveTo>
                    <a:pt x="10938" y="0"/>
                  </a:moveTo>
                  <a:lnTo>
                    <a:pt x="4649448" y="0"/>
                  </a:lnTo>
                  <a:cubicBezTo>
                    <a:pt x="4655489" y="0"/>
                    <a:pt x="4660386" y="4897"/>
                    <a:pt x="4660386" y="10938"/>
                  </a:cubicBezTo>
                  <a:lnTo>
                    <a:pt x="4660386" y="2333553"/>
                  </a:lnTo>
                  <a:cubicBezTo>
                    <a:pt x="4660386" y="2339594"/>
                    <a:pt x="4655489" y="2344491"/>
                    <a:pt x="4649448" y="2344491"/>
                  </a:cubicBezTo>
                  <a:lnTo>
                    <a:pt x="10938" y="2344491"/>
                  </a:lnTo>
                  <a:cubicBezTo>
                    <a:pt x="8037" y="2344491"/>
                    <a:pt x="5255" y="2343338"/>
                    <a:pt x="3204" y="2341287"/>
                  </a:cubicBezTo>
                  <a:cubicBezTo>
                    <a:pt x="1152" y="2339236"/>
                    <a:pt x="0" y="2336454"/>
                    <a:pt x="0" y="2333553"/>
                  </a:cubicBezTo>
                  <a:lnTo>
                    <a:pt x="0" y="10938"/>
                  </a:lnTo>
                  <a:cubicBezTo>
                    <a:pt x="0" y="4897"/>
                    <a:pt x="4897" y="0"/>
                    <a:pt x="10938" y="0"/>
                  </a:cubicBezTo>
                  <a:close/>
                </a:path>
              </a:pathLst>
            </a:custGeom>
            <a:solidFill>
              <a:srgbClr val="FFFFFF">
                <a:alpha val="86667"/>
              </a:srgbClr>
            </a:solidFill>
          </p:spPr>
        </p:sp>
        <p:sp>
          <p:nvSpPr>
            <p:cNvPr id="5" name="TextBox 5"/>
            <p:cNvSpPr txBox="1"/>
            <p:nvPr/>
          </p:nvSpPr>
          <p:spPr>
            <a:xfrm>
              <a:off x="0" y="-19050"/>
              <a:ext cx="4660386" cy="2363541"/>
            </a:xfrm>
            <a:prstGeom prst="rect">
              <a:avLst/>
            </a:prstGeom>
          </p:spPr>
          <p:txBody>
            <a:bodyPr lIns="50800" tIns="50800" rIns="50800" bIns="50800" rtlCol="0" anchor="ctr"/>
            <a:lstStyle/>
            <a:p>
              <a:pPr algn="ctr">
                <a:lnSpc>
                  <a:spcPts val="2860"/>
                </a:lnSpc>
              </a:pPr>
            </a:p>
          </p:txBody>
        </p:sp>
      </p:grpSp>
      <p:grpSp>
        <p:nvGrpSpPr>
          <p:cNvPr id="6" name="Group 6"/>
          <p:cNvGrpSpPr/>
          <p:nvPr/>
        </p:nvGrpSpPr>
        <p:grpSpPr>
          <a:xfrm>
            <a:off x="671571" y="3603602"/>
            <a:ext cx="3086100" cy="4784036"/>
            <a:chOff x="0" y="0"/>
            <a:chExt cx="812800" cy="1259993"/>
          </a:xfrm>
        </p:grpSpPr>
        <p:sp>
          <p:nvSpPr>
            <p:cNvPr id="7" name="Freeform 7"/>
            <p:cNvSpPr/>
            <p:nvPr/>
          </p:nvSpPr>
          <p:spPr>
            <a:xfrm>
              <a:off x="0" y="0"/>
              <a:ext cx="812800" cy="1259993"/>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id="8" name="TextBox 8"/>
            <p:cNvSpPr txBox="1"/>
            <p:nvPr/>
          </p:nvSpPr>
          <p:spPr>
            <a:xfrm>
              <a:off x="0" y="-19050"/>
              <a:ext cx="812800" cy="1279043"/>
            </a:xfrm>
            <a:prstGeom prst="rect">
              <a:avLst/>
            </a:prstGeom>
          </p:spPr>
          <p:txBody>
            <a:bodyPr lIns="50800" tIns="50800" rIns="50800" bIns="50800" rtlCol="0" anchor="ctr"/>
            <a:lstStyle/>
            <a:p>
              <a:pPr algn="ctr">
                <a:lnSpc>
                  <a:spcPts val="2860"/>
                </a:lnSpc>
              </a:pPr>
            </a:p>
          </p:txBody>
        </p:sp>
      </p:grpSp>
      <p:grpSp>
        <p:nvGrpSpPr>
          <p:cNvPr id="9" name="Group 9"/>
          <p:cNvGrpSpPr/>
          <p:nvPr/>
        </p:nvGrpSpPr>
        <p:grpSpPr>
          <a:xfrm>
            <a:off x="671571" y="5179928"/>
            <a:ext cx="3086100" cy="856259"/>
            <a:chOff x="0" y="0"/>
            <a:chExt cx="812800" cy="225517"/>
          </a:xfrm>
        </p:grpSpPr>
        <p:sp>
          <p:nvSpPr>
            <p:cNvPr id="10" name="Freeform 10"/>
            <p:cNvSpPr/>
            <p:nvPr/>
          </p:nvSpPr>
          <p:spPr>
            <a:xfrm>
              <a:off x="0" y="0"/>
              <a:ext cx="812800" cy="225517"/>
            </a:xfrm>
            <a:custGeom>
              <a:avLst/>
              <a:gdLst/>
              <a:ahLst/>
              <a:cxnLst/>
              <a:rect l="l" t="t" r="r" b="b"/>
              <a:pathLst>
                <a:path w="812800" h="225517">
                  <a:moveTo>
                    <a:pt x="0" y="0"/>
                  </a:moveTo>
                  <a:lnTo>
                    <a:pt x="812800" y="0"/>
                  </a:lnTo>
                  <a:lnTo>
                    <a:pt x="812800" y="225517"/>
                  </a:lnTo>
                  <a:lnTo>
                    <a:pt x="0" y="225517"/>
                  </a:lnTo>
                  <a:close/>
                </a:path>
              </a:pathLst>
            </a:custGeom>
            <a:solidFill>
              <a:srgbClr val="000000"/>
            </a:solidFill>
          </p:spPr>
        </p:sp>
        <p:sp>
          <p:nvSpPr>
            <p:cNvPr id="11" name="TextBox 11"/>
            <p:cNvSpPr txBox="1"/>
            <p:nvPr/>
          </p:nvSpPr>
          <p:spPr>
            <a:xfrm>
              <a:off x="0" y="-19050"/>
              <a:ext cx="812800" cy="244567"/>
            </a:xfrm>
            <a:prstGeom prst="rect">
              <a:avLst/>
            </a:prstGeom>
          </p:spPr>
          <p:txBody>
            <a:bodyPr lIns="50800" tIns="50800" rIns="50800" bIns="50800" rtlCol="0" anchor="ctr"/>
            <a:lstStyle/>
            <a:p>
              <a:pPr algn="ctr">
                <a:lnSpc>
                  <a:spcPts val="2860"/>
                </a:lnSpc>
              </a:pPr>
              <a:r>
                <a:rPr lang="en-US" sz="2200">
                  <a:solidFill>
                    <a:srgbClr val="FFFFFF"/>
                  </a:solidFill>
                  <a:latin typeface="Montserrat Classic" panose="00000500000000000000"/>
                  <a:ea typeface="Montserrat Classic" panose="00000500000000000000"/>
                  <a:cs typeface="Montserrat Classic" panose="00000500000000000000"/>
                  <a:sym typeface="Montserrat Classic" panose="00000500000000000000"/>
                </a:rPr>
                <a:t>Manajemen Anggaran</a:t>
              </a:r>
              <a:endParaRPr lang="en-US" sz="2200">
                <a:solidFill>
                  <a:srgbClr val="FFFFFF"/>
                </a:solidFill>
                <a:latin typeface="Montserrat Classic" panose="00000500000000000000"/>
                <a:ea typeface="Montserrat Classic" panose="00000500000000000000"/>
                <a:cs typeface="Montserrat Classic" panose="00000500000000000000"/>
                <a:sym typeface="Montserrat Classic" panose="00000500000000000000"/>
              </a:endParaRPr>
            </a:p>
          </p:txBody>
        </p:sp>
      </p:grpSp>
      <p:grpSp>
        <p:nvGrpSpPr>
          <p:cNvPr id="12" name="Group 12"/>
          <p:cNvGrpSpPr/>
          <p:nvPr/>
        </p:nvGrpSpPr>
        <p:grpSpPr>
          <a:xfrm>
            <a:off x="4138686" y="3603602"/>
            <a:ext cx="3086100" cy="4784036"/>
            <a:chOff x="0" y="0"/>
            <a:chExt cx="812800" cy="1259993"/>
          </a:xfrm>
        </p:grpSpPr>
        <p:sp>
          <p:nvSpPr>
            <p:cNvPr id="13" name="Freeform 13"/>
            <p:cNvSpPr/>
            <p:nvPr/>
          </p:nvSpPr>
          <p:spPr>
            <a:xfrm>
              <a:off x="0" y="0"/>
              <a:ext cx="812800" cy="1259993"/>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id="14" name="TextBox 14"/>
            <p:cNvSpPr txBox="1"/>
            <p:nvPr/>
          </p:nvSpPr>
          <p:spPr>
            <a:xfrm>
              <a:off x="0" y="-19050"/>
              <a:ext cx="812800" cy="1279043"/>
            </a:xfrm>
            <a:prstGeom prst="rect">
              <a:avLst/>
            </a:prstGeom>
          </p:spPr>
          <p:txBody>
            <a:bodyPr lIns="50800" tIns="50800" rIns="50800" bIns="50800" rtlCol="0" anchor="ctr"/>
            <a:lstStyle/>
            <a:p>
              <a:pPr algn="ctr">
                <a:lnSpc>
                  <a:spcPts val="2860"/>
                </a:lnSpc>
              </a:pPr>
            </a:p>
          </p:txBody>
        </p:sp>
      </p:grpSp>
      <p:grpSp>
        <p:nvGrpSpPr>
          <p:cNvPr id="15" name="Group 15"/>
          <p:cNvGrpSpPr/>
          <p:nvPr/>
        </p:nvGrpSpPr>
        <p:grpSpPr>
          <a:xfrm>
            <a:off x="4133916" y="5440683"/>
            <a:ext cx="3086100" cy="507624"/>
            <a:chOff x="0" y="0"/>
            <a:chExt cx="812800" cy="133695"/>
          </a:xfrm>
        </p:grpSpPr>
        <p:sp>
          <p:nvSpPr>
            <p:cNvPr id="16" name="Freeform 16"/>
            <p:cNvSpPr/>
            <p:nvPr/>
          </p:nvSpPr>
          <p:spPr>
            <a:xfrm>
              <a:off x="0" y="0"/>
              <a:ext cx="812800" cy="133695"/>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sp>
        <p:sp>
          <p:nvSpPr>
            <p:cNvPr id="17" name="TextBox 17"/>
            <p:cNvSpPr txBox="1"/>
            <p:nvPr/>
          </p:nvSpPr>
          <p:spPr>
            <a:xfrm>
              <a:off x="0" y="-19050"/>
              <a:ext cx="812800" cy="152745"/>
            </a:xfrm>
            <a:prstGeom prst="rect">
              <a:avLst/>
            </a:prstGeom>
          </p:spPr>
          <p:txBody>
            <a:bodyPr lIns="50800" tIns="50800" rIns="50800" bIns="50800" rtlCol="0" anchor="ctr"/>
            <a:lstStyle/>
            <a:p>
              <a:pPr algn="ctr">
                <a:lnSpc>
                  <a:spcPts val="2860"/>
                </a:lnSpc>
              </a:pPr>
              <a:r>
                <a:rPr lang="en-US" sz="2200">
                  <a:solidFill>
                    <a:srgbClr val="FFFFFF"/>
                  </a:solidFill>
                  <a:latin typeface="Montserrat Classic" panose="00000500000000000000"/>
                  <a:ea typeface="Montserrat Classic" panose="00000500000000000000"/>
                  <a:cs typeface="Montserrat Classic" panose="00000500000000000000"/>
                  <a:sym typeface="Montserrat Classic" panose="00000500000000000000"/>
                </a:rPr>
                <a:t>Pengembangan SDM</a:t>
              </a:r>
              <a:endParaRPr lang="en-US" sz="2200">
                <a:solidFill>
                  <a:srgbClr val="FFFFFF"/>
                </a:solidFill>
                <a:latin typeface="Montserrat Classic" panose="00000500000000000000"/>
                <a:ea typeface="Montserrat Classic" panose="00000500000000000000"/>
                <a:cs typeface="Montserrat Classic" panose="00000500000000000000"/>
                <a:sym typeface="Montserrat Classic" panose="00000500000000000000"/>
              </a:endParaRPr>
            </a:p>
          </p:txBody>
        </p:sp>
      </p:grpSp>
      <p:grpSp>
        <p:nvGrpSpPr>
          <p:cNvPr id="18" name="Group 18"/>
          <p:cNvGrpSpPr/>
          <p:nvPr/>
        </p:nvGrpSpPr>
        <p:grpSpPr>
          <a:xfrm>
            <a:off x="7600950" y="3603602"/>
            <a:ext cx="3086100" cy="4784036"/>
            <a:chOff x="0" y="0"/>
            <a:chExt cx="812800" cy="1259993"/>
          </a:xfrm>
        </p:grpSpPr>
        <p:sp>
          <p:nvSpPr>
            <p:cNvPr id="19" name="Freeform 19"/>
            <p:cNvSpPr/>
            <p:nvPr/>
          </p:nvSpPr>
          <p:spPr>
            <a:xfrm>
              <a:off x="0" y="0"/>
              <a:ext cx="812800" cy="1259993"/>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id="20" name="TextBox 20"/>
            <p:cNvSpPr txBox="1"/>
            <p:nvPr/>
          </p:nvSpPr>
          <p:spPr>
            <a:xfrm>
              <a:off x="0" y="-19050"/>
              <a:ext cx="812800" cy="1279043"/>
            </a:xfrm>
            <a:prstGeom prst="rect">
              <a:avLst/>
            </a:prstGeom>
          </p:spPr>
          <p:txBody>
            <a:bodyPr lIns="50800" tIns="50800" rIns="50800" bIns="50800" rtlCol="0" anchor="ctr"/>
            <a:lstStyle/>
            <a:p>
              <a:pPr algn="ctr">
                <a:lnSpc>
                  <a:spcPts val="2860"/>
                </a:lnSpc>
              </a:pPr>
            </a:p>
          </p:txBody>
        </p:sp>
      </p:grpSp>
      <p:grpSp>
        <p:nvGrpSpPr>
          <p:cNvPr id="21" name="Group 21"/>
          <p:cNvGrpSpPr/>
          <p:nvPr/>
        </p:nvGrpSpPr>
        <p:grpSpPr>
          <a:xfrm>
            <a:off x="7577211" y="5354246"/>
            <a:ext cx="3086100" cy="507624"/>
            <a:chOff x="0" y="0"/>
            <a:chExt cx="812800" cy="133695"/>
          </a:xfrm>
        </p:grpSpPr>
        <p:sp>
          <p:nvSpPr>
            <p:cNvPr id="22" name="Freeform 22"/>
            <p:cNvSpPr/>
            <p:nvPr/>
          </p:nvSpPr>
          <p:spPr>
            <a:xfrm>
              <a:off x="0" y="0"/>
              <a:ext cx="812800" cy="133695"/>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sp>
        <p:sp>
          <p:nvSpPr>
            <p:cNvPr id="23" name="TextBox 23"/>
            <p:cNvSpPr txBox="1"/>
            <p:nvPr/>
          </p:nvSpPr>
          <p:spPr>
            <a:xfrm>
              <a:off x="0" y="-19050"/>
              <a:ext cx="812800" cy="152745"/>
            </a:xfrm>
            <a:prstGeom prst="rect">
              <a:avLst/>
            </a:prstGeom>
          </p:spPr>
          <p:txBody>
            <a:bodyPr lIns="50800" tIns="50800" rIns="50800" bIns="50800" rtlCol="0" anchor="ctr"/>
            <a:lstStyle/>
            <a:p>
              <a:pPr algn="ctr">
                <a:lnSpc>
                  <a:spcPts val="2860"/>
                </a:lnSpc>
              </a:pPr>
              <a:r>
                <a:rPr lang="en-US" sz="2200">
                  <a:solidFill>
                    <a:srgbClr val="FFFFFF"/>
                  </a:solidFill>
                  <a:latin typeface="Montserrat Classic" panose="00000500000000000000"/>
                  <a:ea typeface="Montserrat Classic" panose="00000500000000000000"/>
                  <a:cs typeface="Montserrat Classic" panose="00000500000000000000"/>
                  <a:sym typeface="Montserrat Classic" panose="00000500000000000000"/>
                </a:rPr>
                <a:t>Kemitraan Strategis</a:t>
              </a:r>
              <a:endParaRPr lang="en-US" sz="2200">
                <a:solidFill>
                  <a:srgbClr val="FFFFFF"/>
                </a:solidFill>
                <a:latin typeface="Montserrat Classic" panose="00000500000000000000"/>
                <a:ea typeface="Montserrat Classic" panose="00000500000000000000"/>
                <a:cs typeface="Montserrat Classic" panose="00000500000000000000"/>
                <a:sym typeface="Montserrat Classic" panose="00000500000000000000"/>
              </a:endParaRPr>
            </a:p>
          </p:txBody>
        </p:sp>
      </p:grpSp>
      <p:grpSp>
        <p:nvGrpSpPr>
          <p:cNvPr id="24" name="Group 24"/>
          <p:cNvGrpSpPr/>
          <p:nvPr/>
        </p:nvGrpSpPr>
        <p:grpSpPr>
          <a:xfrm>
            <a:off x="11015736" y="3603602"/>
            <a:ext cx="3086100" cy="4784036"/>
            <a:chOff x="0" y="0"/>
            <a:chExt cx="812800" cy="1259993"/>
          </a:xfrm>
        </p:grpSpPr>
        <p:sp>
          <p:nvSpPr>
            <p:cNvPr id="25" name="Freeform 25"/>
            <p:cNvSpPr/>
            <p:nvPr/>
          </p:nvSpPr>
          <p:spPr>
            <a:xfrm>
              <a:off x="0" y="0"/>
              <a:ext cx="812800" cy="1259993"/>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id="26" name="TextBox 26"/>
            <p:cNvSpPr txBox="1"/>
            <p:nvPr/>
          </p:nvSpPr>
          <p:spPr>
            <a:xfrm>
              <a:off x="0" y="-19050"/>
              <a:ext cx="812800" cy="1279043"/>
            </a:xfrm>
            <a:prstGeom prst="rect">
              <a:avLst/>
            </a:prstGeom>
          </p:spPr>
          <p:txBody>
            <a:bodyPr lIns="50800" tIns="50800" rIns="50800" bIns="50800" rtlCol="0" anchor="ctr"/>
            <a:lstStyle/>
            <a:p>
              <a:pPr algn="ctr">
                <a:lnSpc>
                  <a:spcPts val="2860"/>
                </a:lnSpc>
              </a:pPr>
            </a:p>
          </p:txBody>
        </p:sp>
      </p:grpSp>
      <p:grpSp>
        <p:nvGrpSpPr>
          <p:cNvPr id="27" name="Group 27"/>
          <p:cNvGrpSpPr/>
          <p:nvPr/>
        </p:nvGrpSpPr>
        <p:grpSpPr>
          <a:xfrm>
            <a:off x="11015736" y="5354246"/>
            <a:ext cx="3086100" cy="507624"/>
            <a:chOff x="0" y="0"/>
            <a:chExt cx="812800" cy="133695"/>
          </a:xfrm>
        </p:grpSpPr>
        <p:sp>
          <p:nvSpPr>
            <p:cNvPr id="28" name="Freeform 28"/>
            <p:cNvSpPr/>
            <p:nvPr/>
          </p:nvSpPr>
          <p:spPr>
            <a:xfrm>
              <a:off x="0" y="0"/>
              <a:ext cx="812800" cy="133695"/>
            </a:xfrm>
            <a:custGeom>
              <a:avLst/>
              <a:gdLst/>
              <a:ahLst/>
              <a:cxnLst/>
              <a:rect l="l" t="t" r="r" b="b"/>
              <a:pathLst>
                <a:path w="812800" h="133695">
                  <a:moveTo>
                    <a:pt x="0" y="0"/>
                  </a:moveTo>
                  <a:lnTo>
                    <a:pt x="812800" y="0"/>
                  </a:lnTo>
                  <a:lnTo>
                    <a:pt x="812800" y="133695"/>
                  </a:lnTo>
                  <a:lnTo>
                    <a:pt x="0" y="133695"/>
                  </a:lnTo>
                  <a:close/>
                </a:path>
              </a:pathLst>
            </a:custGeom>
            <a:solidFill>
              <a:srgbClr val="000000"/>
            </a:solidFill>
          </p:spPr>
        </p:sp>
        <p:sp>
          <p:nvSpPr>
            <p:cNvPr id="29" name="TextBox 29"/>
            <p:cNvSpPr txBox="1"/>
            <p:nvPr/>
          </p:nvSpPr>
          <p:spPr>
            <a:xfrm>
              <a:off x="0" y="-19050"/>
              <a:ext cx="812800" cy="152745"/>
            </a:xfrm>
            <a:prstGeom prst="rect">
              <a:avLst/>
            </a:prstGeom>
          </p:spPr>
          <p:txBody>
            <a:bodyPr lIns="50800" tIns="50800" rIns="50800" bIns="50800" rtlCol="0" anchor="ctr"/>
            <a:lstStyle/>
            <a:p>
              <a:pPr algn="ctr">
                <a:lnSpc>
                  <a:spcPts val="2860"/>
                </a:lnSpc>
              </a:pPr>
              <a:r>
                <a:rPr lang="en-US" sz="2200">
                  <a:solidFill>
                    <a:srgbClr val="FFFFFF"/>
                  </a:solidFill>
                  <a:latin typeface="Montserrat Classic" panose="00000500000000000000"/>
                  <a:ea typeface="Montserrat Classic" panose="00000500000000000000"/>
                  <a:cs typeface="Montserrat Classic" panose="00000500000000000000"/>
                  <a:sym typeface="Montserrat Classic" panose="00000500000000000000"/>
                </a:rPr>
                <a:t>Pengelolaan Proyek</a:t>
              </a:r>
              <a:endParaRPr lang="en-US" sz="2200">
                <a:solidFill>
                  <a:srgbClr val="FFFFFF"/>
                </a:solidFill>
                <a:latin typeface="Montserrat Classic" panose="00000500000000000000"/>
                <a:ea typeface="Montserrat Classic" panose="00000500000000000000"/>
                <a:cs typeface="Montserrat Classic" panose="00000500000000000000"/>
                <a:sym typeface="Montserrat Classic" panose="00000500000000000000"/>
              </a:endParaRPr>
            </a:p>
          </p:txBody>
        </p:sp>
      </p:grpSp>
      <p:sp>
        <p:nvSpPr>
          <p:cNvPr id="30" name="TextBox 30"/>
          <p:cNvSpPr txBox="1"/>
          <p:nvPr/>
        </p:nvSpPr>
        <p:spPr>
          <a:xfrm>
            <a:off x="-190079" y="1702311"/>
            <a:ext cx="18331655" cy="1599298"/>
          </a:xfrm>
          <a:prstGeom prst="rect">
            <a:avLst/>
          </a:prstGeom>
        </p:spPr>
        <p:txBody>
          <a:bodyPr lIns="0" tIns="0" rIns="0" bIns="0" rtlCol="0" anchor="t">
            <a:spAutoFit/>
          </a:bodyPr>
          <a:lstStyle/>
          <a:p>
            <a:pPr algn="ctr">
              <a:lnSpc>
                <a:spcPts val="6550"/>
              </a:lnSpc>
            </a:pPr>
            <a:r>
              <a:rPr lang="en-US" sz="4745" spc="37">
                <a:solidFill>
                  <a:srgbClr val="010101"/>
                </a:solidFill>
                <a:latin typeface="Archivo Black" panose="020B0A03020202020B04"/>
                <a:ea typeface="Archivo Black" panose="020B0A03020202020B04"/>
                <a:cs typeface="Archivo Black" panose="020B0A03020202020B04"/>
                <a:sym typeface="Archivo Black" panose="020B0A03020202020B04"/>
              </a:rPr>
              <a:t>IMPLEMENTASI KEPEMIMPINAN STRATEGIS</a:t>
            </a:r>
            <a:endParaRPr lang="en-US" sz="4745" spc="37">
              <a:solidFill>
                <a:srgbClr val="010101"/>
              </a:solidFill>
              <a:latin typeface="Archivo Black" panose="020B0A03020202020B04"/>
              <a:ea typeface="Archivo Black" panose="020B0A03020202020B04"/>
              <a:cs typeface="Archivo Black" panose="020B0A03020202020B04"/>
              <a:sym typeface="Archivo Black" panose="020B0A03020202020B04"/>
            </a:endParaRPr>
          </a:p>
          <a:p>
            <a:pPr marL="0" lvl="0" indent="0" algn="ctr">
              <a:lnSpc>
                <a:spcPts val="6210"/>
              </a:lnSpc>
              <a:spcBef>
                <a:spcPct val="0"/>
              </a:spcBef>
            </a:pPr>
            <a:r>
              <a:rPr lang="en-US" sz="4500" spc="36">
                <a:solidFill>
                  <a:srgbClr val="010101"/>
                </a:solidFill>
                <a:latin typeface="Archivo Black" panose="020B0A03020202020B04"/>
                <a:ea typeface="Archivo Black" panose="020B0A03020202020B04"/>
                <a:cs typeface="Archivo Black" panose="020B0A03020202020B04"/>
                <a:sym typeface="Archivo Black" panose="020B0A03020202020B04"/>
              </a:rPr>
              <a:t> “Kepemimpinan Kewirausahaan”</a:t>
            </a:r>
            <a:endParaRPr lang="en-US" sz="4500" spc="36">
              <a:solidFill>
                <a:srgbClr val="010101"/>
              </a:solidFill>
              <a:latin typeface="Archivo Black" panose="020B0A03020202020B04"/>
              <a:ea typeface="Archivo Black" panose="020B0A03020202020B04"/>
              <a:cs typeface="Archivo Black" panose="020B0A03020202020B04"/>
              <a:sym typeface="Archivo Black" panose="020B0A03020202020B04"/>
            </a:endParaRPr>
          </a:p>
        </p:txBody>
      </p:sp>
      <p:sp>
        <p:nvSpPr>
          <p:cNvPr id="31" name="TextBox 31"/>
          <p:cNvSpPr txBox="1"/>
          <p:nvPr/>
        </p:nvSpPr>
        <p:spPr>
          <a:xfrm>
            <a:off x="853569" y="6331462"/>
            <a:ext cx="2722103" cy="1279922"/>
          </a:xfrm>
          <a:prstGeom prst="rect">
            <a:avLst/>
          </a:prstGeom>
        </p:spPr>
        <p:txBody>
          <a:bodyPr lIns="0" tIns="0" rIns="0" bIns="0" rtlCol="0" anchor="t">
            <a:spAutoFit/>
          </a:bodyPr>
          <a:lstStyle/>
          <a:p>
            <a:pPr algn="ctr">
              <a:lnSpc>
                <a:spcPts val="2085"/>
              </a:lnSpc>
            </a:pPr>
            <a:r>
              <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rPr>
              <a:t>Mengelola anggaran dengan efisien untuk mendukung proyek-proyek riset dan inovasi.</a:t>
            </a:r>
            <a:endPar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0" lvl="0" indent="0" algn="ctr">
              <a:lnSpc>
                <a:spcPts val="2085"/>
              </a:lnSpc>
              <a:spcBef>
                <a:spcPct val="0"/>
              </a:spcBef>
            </a:pPr>
            <a:endPar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32" name="TextBox 32"/>
          <p:cNvSpPr txBox="1"/>
          <p:nvPr/>
        </p:nvSpPr>
        <p:spPr>
          <a:xfrm>
            <a:off x="4284913" y="6145395"/>
            <a:ext cx="2722103" cy="2051447"/>
          </a:xfrm>
          <a:prstGeom prst="rect">
            <a:avLst/>
          </a:prstGeom>
        </p:spPr>
        <p:txBody>
          <a:bodyPr lIns="0" tIns="0" rIns="0" bIns="0" rtlCol="0" anchor="t">
            <a:spAutoFit/>
          </a:bodyPr>
          <a:lstStyle/>
          <a:p>
            <a:pPr algn="ctr">
              <a:lnSpc>
                <a:spcPts val="2085"/>
              </a:lnSpc>
            </a:pPr>
            <a:r>
              <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rPr>
              <a:t>Investasi dalam pengembangan kapasitas sumber daya manusia melalui pelatihan, pendidikan, dan pengembangan keterampilan</a:t>
            </a:r>
            <a:endPar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0" lvl="0" indent="0" algn="ctr">
              <a:lnSpc>
                <a:spcPts val="2085"/>
              </a:lnSpc>
              <a:spcBef>
                <a:spcPct val="0"/>
              </a:spcBef>
            </a:pPr>
            <a:endPar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33" name="TextBox 33"/>
          <p:cNvSpPr txBox="1"/>
          <p:nvPr/>
        </p:nvSpPr>
        <p:spPr>
          <a:xfrm>
            <a:off x="7782949" y="6102436"/>
            <a:ext cx="2722103" cy="2051447"/>
          </a:xfrm>
          <a:prstGeom prst="rect">
            <a:avLst/>
          </a:prstGeom>
        </p:spPr>
        <p:txBody>
          <a:bodyPr lIns="0" tIns="0" rIns="0" bIns="0" rtlCol="0" anchor="t">
            <a:spAutoFit/>
          </a:bodyPr>
          <a:lstStyle/>
          <a:p>
            <a:pPr algn="ctr">
              <a:lnSpc>
                <a:spcPts val="2085"/>
              </a:lnSpc>
            </a:pPr>
            <a:r>
              <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rPr>
              <a:t>Membangun kemitraan dengan institusi penelitian, universitas, industri, dan lembaga internasional untuk memperluas jaringan dan sumber daya.</a:t>
            </a:r>
            <a:endPar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0" lvl="0" indent="0" algn="ctr">
              <a:lnSpc>
                <a:spcPts val="2085"/>
              </a:lnSpc>
              <a:spcBef>
                <a:spcPct val="0"/>
              </a:spcBef>
            </a:pPr>
            <a:endPar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34" name="TextBox 34"/>
          <p:cNvSpPr txBox="1"/>
          <p:nvPr/>
        </p:nvSpPr>
        <p:spPr>
          <a:xfrm>
            <a:off x="11197735" y="6145395"/>
            <a:ext cx="2722103" cy="2051447"/>
          </a:xfrm>
          <a:prstGeom prst="rect">
            <a:avLst/>
          </a:prstGeom>
        </p:spPr>
        <p:txBody>
          <a:bodyPr lIns="0" tIns="0" rIns="0" bIns="0" rtlCol="0" anchor="t">
            <a:spAutoFit/>
          </a:bodyPr>
          <a:lstStyle/>
          <a:p>
            <a:pPr algn="ctr">
              <a:lnSpc>
                <a:spcPts val="2085"/>
              </a:lnSpc>
            </a:pPr>
            <a:r>
              <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rPr>
              <a:t>Mengimplementasikan proyek riset dan inovasi dengan pengelolaan yang baik, termasuk perencanaan, pelaksanaan, dan evaluasi</a:t>
            </a:r>
            <a:endPar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0" lvl="0" indent="0" algn="ctr">
              <a:lnSpc>
                <a:spcPts val="2085"/>
              </a:lnSpc>
              <a:spcBef>
                <a:spcPct val="0"/>
              </a:spcBef>
            </a:pPr>
            <a:endPar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35" name="Freeform 35"/>
          <p:cNvSpPr/>
          <p:nvPr/>
        </p:nvSpPr>
        <p:spPr>
          <a:xfrm>
            <a:off x="5251178" y="3987349"/>
            <a:ext cx="789574" cy="975879"/>
          </a:xfrm>
          <a:custGeom>
            <a:avLst/>
            <a:gdLst/>
            <a:ahLst/>
            <a:cxnLst/>
            <a:rect l="l" t="t" r="r" b="b"/>
            <a:pathLst>
              <a:path w="789574" h="975879">
                <a:moveTo>
                  <a:pt x="0" y="0"/>
                </a:moveTo>
                <a:lnTo>
                  <a:pt x="789574" y="0"/>
                </a:lnTo>
                <a:lnTo>
                  <a:pt x="789574" y="975878"/>
                </a:lnTo>
                <a:lnTo>
                  <a:pt x="0" y="9758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6" name="Freeform 36"/>
          <p:cNvSpPr/>
          <p:nvPr/>
        </p:nvSpPr>
        <p:spPr>
          <a:xfrm>
            <a:off x="8421589" y="3987349"/>
            <a:ext cx="1397344" cy="1049278"/>
          </a:xfrm>
          <a:custGeom>
            <a:avLst/>
            <a:gdLst/>
            <a:ahLst/>
            <a:cxnLst/>
            <a:rect l="l" t="t" r="r" b="b"/>
            <a:pathLst>
              <a:path w="1397344" h="1049278">
                <a:moveTo>
                  <a:pt x="0" y="0"/>
                </a:moveTo>
                <a:lnTo>
                  <a:pt x="1397344" y="0"/>
                </a:lnTo>
                <a:lnTo>
                  <a:pt x="1397344" y="1049278"/>
                </a:lnTo>
                <a:lnTo>
                  <a:pt x="0" y="1049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7" name="Freeform 37"/>
          <p:cNvSpPr/>
          <p:nvPr/>
        </p:nvSpPr>
        <p:spPr>
          <a:xfrm>
            <a:off x="12076748" y="4086895"/>
            <a:ext cx="964077" cy="978307"/>
          </a:xfrm>
          <a:custGeom>
            <a:avLst/>
            <a:gdLst/>
            <a:ahLst/>
            <a:cxnLst/>
            <a:rect l="l" t="t" r="r" b="b"/>
            <a:pathLst>
              <a:path w="964077" h="978307">
                <a:moveTo>
                  <a:pt x="0" y="0"/>
                </a:moveTo>
                <a:lnTo>
                  <a:pt x="964077" y="0"/>
                </a:lnTo>
                <a:lnTo>
                  <a:pt x="964077" y="978307"/>
                </a:lnTo>
                <a:lnTo>
                  <a:pt x="0" y="978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38"/>
          <p:cNvSpPr/>
          <p:nvPr/>
        </p:nvSpPr>
        <p:spPr>
          <a:xfrm>
            <a:off x="1561268" y="3798225"/>
            <a:ext cx="1079092" cy="1061434"/>
          </a:xfrm>
          <a:custGeom>
            <a:avLst/>
            <a:gdLst/>
            <a:ahLst/>
            <a:cxnLst/>
            <a:rect l="l" t="t" r="r" b="b"/>
            <a:pathLst>
              <a:path w="1079092" h="1061434">
                <a:moveTo>
                  <a:pt x="0" y="0"/>
                </a:moveTo>
                <a:lnTo>
                  <a:pt x="1079092" y="0"/>
                </a:lnTo>
                <a:lnTo>
                  <a:pt x="1079092" y="1061433"/>
                </a:lnTo>
                <a:lnTo>
                  <a:pt x="0" y="1061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9" name="Group 39"/>
          <p:cNvGrpSpPr/>
          <p:nvPr/>
        </p:nvGrpSpPr>
        <p:grpSpPr>
          <a:xfrm>
            <a:off x="14451314" y="3644169"/>
            <a:ext cx="3086100" cy="4784036"/>
            <a:chOff x="0" y="0"/>
            <a:chExt cx="812800" cy="1259993"/>
          </a:xfrm>
        </p:grpSpPr>
        <p:sp>
          <p:nvSpPr>
            <p:cNvPr id="40" name="Freeform 40"/>
            <p:cNvSpPr/>
            <p:nvPr/>
          </p:nvSpPr>
          <p:spPr>
            <a:xfrm>
              <a:off x="0" y="0"/>
              <a:ext cx="812800" cy="1259993"/>
            </a:xfrm>
            <a:custGeom>
              <a:avLst/>
              <a:gdLst/>
              <a:ahLst/>
              <a:cxnLst/>
              <a:rect l="l" t="t" r="r" b="b"/>
              <a:pathLst>
                <a:path w="812800" h="1259993">
                  <a:moveTo>
                    <a:pt x="50173" y="0"/>
                  </a:moveTo>
                  <a:lnTo>
                    <a:pt x="762627" y="0"/>
                  </a:lnTo>
                  <a:cubicBezTo>
                    <a:pt x="775934" y="0"/>
                    <a:pt x="788695" y="5286"/>
                    <a:pt x="798105" y="14695"/>
                  </a:cubicBezTo>
                  <a:cubicBezTo>
                    <a:pt x="807514" y="24105"/>
                    <a:pt x="812800" y="36866"/>
                    <a:pt x="812800" y="50173"/>
                  </a:cubicBezTo>
                  <a:lnTo>
                    <a:pt x="812800" y="1209820"/>
                  </a:lnTo>
                  <a:cubicBezTo>
                    <a:pt x="812800" y="1223127"/>
                    <a:pt x="807514" y="1235889"/>
                    <a:pt x="798105" y="1245298"/>
                  </a:cubicBezTo>
                  <a:cubicBezTo>
                    <a:pt x="788695" y="1254707"/>
                    <a:pt x="775934" y="1259993"/>
                    <a:pt x="762627" y="1259993"/>
                  </a:cubicBezTo>
                  <a:lnTo>
                    <a:pt x="50173" y="1259993"/>
                  </a:lnTo>
                  <a:cubicBezTo>
                    <a:pt x="36866" y="1259993"/>
                    <a:pt x="24105" y="1254707"/>
                    <a:pt x="14695" y="1245298"/>
                  </a:cubicBezTo>
                  <a:cubicBezTo>
                    <a:pt x="5286" y="1235889"/>
                    <a:pt x="0" y="1223127"/>
                    <a:pt x="0" y="1209820"/>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id="41" name="TextBox 41"/>
            <p:cNvSpPr txBox="1"/>
            <p:nvPr/>
          </p:nvSpPr>
          <p:spPr>
            <a:xfrm>
              <a:off x="0" y="-19050"/>
              <a:ext cx="812800" cy="1279043"/>
            </a:xfrm>
            <a:prstGeom prst="rect">
              <a:avLst/>
            </a:prstGeom>
          </p:spPr>
          <p:txBody>
            <a:bodyPr lIns="50800" tIns="50800" rIns="50800" bIns="50800" rtlCol="0" anchor="ctr"/>
            <a:lstStyle/>
            <a:p>
              <a:pPr algn="ctr">
                <a:lnSpc>
                  <a:spcPts val="2860"/>
                </a:lnSpc>
              </a:pPr>
            </a:p>
          </p:txBody>
        </p:sp>
      </p:grpSp>
      <p:grpSp>
        <p:nvGrpSpPr>
          <p:cNvPr id="42" name="Group 42"/>
          <p:cNvGrpSpPr/>
          <p:nvPr/>
        </p:nvGrpSpPr>
        <p:grpSpPr>
          <a:xfrm>
            <a:off x="14451314" y="5274752"/>
            <a:ext cx="3086100" cy="856259"/>
            <a:chOff x="0" y="0"/>
            <a:chExt cx="812800" cy="225517"/>
          </a:xfrm>
        </p:grpSpPr>
        <p:sp>
          <p:nvSpPr>
            <p:cNvPr id="43" name="Freeform 43"/>
            <p:cNvSpPr/>
            <p:nvPr/>
          </p:nvSpPr>
          <p:spPr>
            <a:xfrm>
              <a:off x="0" y="0"/>
              <a:ext cx="812800" cy="225517"/>
            </a:xfrm>
            <a:custGeom>
              <a:avLst/>
              <a:gdLst/>
              <a:ahLst/>
              <a:cxnLst/>
              <a:rect l="l" t="t" r="r" b="b"/>
              <a:pathLst>
                <a:path w="812800" h="225517">
                  <a:moveTo>
                    <a:pt x="0" y="0"/>
                  </a:moveTo>
                  <a:lnTo>
                    <a:pt x="812800" y="0"/>
                  </a:lnTo>
                  <a:lnTo>
                    <a:pt x="812800" y="225517"/>
                  </a:lnTo>
                  <a:lnTo>
                    <a:pt x="0" y="225517"/>
                  </a:lnTo>
                  <a:close/>
                </a:path>
              </a:pathLst>
            </a:custGeom>
            <a:solidFill>
              <a:srgbClr val="000000"/>
            </a:solidFill>
          </p:spPr>
        </p:sp>
        <p:sp>
          <p:nvSpPr>
            <p:cNvPr id="44" name="TextBox 44"/>
            <p:cNvSpPr txBox="1"/>
            <p:nvPr/>
          </p:nvSpPr>
          <p:spPr>
            <a:xfrm>
              <a:off x="0" y="-19050"/>
              <a:ext cx="812800" cy="244567"/>
            </a:xfrm>
            <a:prstGeom prst="rect">
              <a:avLst/>
            </a:prstGeom>
          </p:spPr>
          <p:txBody>
            <a:bodyPr lIns="50800" tIns="50800" rIns="50800" bIns="50800" rtlCol="0" anchor="ctr"/>
            <a:lstStyle/>
            <a:p>
              <a:pPr algn="ctr">
                <a:lnSpc>
                  <a:spcPts val="2860"/>
                </a:lnSpc>
              </a:pPr>
              <a:r>
                <a:rPr lang="en-US" sz="2200">
                  <a:solidFill>
                    <a:srgbClr val="FFFFFF"/>
                  </a:solidFill>
                  <a:latin typeface="Montserrat Classic" panose="00000500000000000000"/>
                  <a:ea typeface="Montserrat Classic" panose="00000500000000000000"/>
                  <a:cs typeface="Montserrat Classic" panose="00000500000000000000"/>
                  <a:sym typeface="Montserrat Classic" panose="00000500000000000000"/>
                </a:rPr>
                <a:t>Publikasi dan Disseminasi</a:t>
              </a:r>
              <a:endParaRPr lang="en-US" sz="2200">
                <a:solidFill>
                  <a:srgbClr val="FFFFFF"/>
                </a:solidFill>
                <a:latin typeface="Montserrat Classic" panose="00000500000000000000"/>
                <a:ea typeface="Montserrat Classic" panose="00000500000000000000"/>
                <a:cs typeface="Montserrat Classic" panose="00000500000000000000"/>
                <a:sym typeface="Montserrat Classic" panose="00000500000000000000"/>
              </a:endParaRPr>
            </a:p>
          </p:txBody>
        </p:sp>
      </p:grpSp>
      <p:sp>
        <p:nvSpPr>
          <p:cNvPr id="45" name="TextBox 45"/>
          <p:cNvSpPr txBox="1"/>
          <p:nvPr/>
        </p:nvSpPr>
        <p:spPr>
          <a:xfrm>
            <a:off x="14633313" y="6336191"/>
            <a:ext cx="2722103" cy="2051447"/>
          </a:xfrm>
          <a:prstGeom prst="rect">
            <a:avLst/>
          </a:prstGeom>
        </p:spPr>
        <p:txBody>
          <a:bodyPr lIns="0" tIns="0" rIns="0" bIns="0" rtlCol="0" anchor="t">
            <a:spAutoFit/>
          </a:bodyPr>
          <a:lstStyle/>
          <a:p>
            <a:pPr algn="ctr">
              <a:lnSpc>
                <a:spcPts val="2085"/>
              </a:lnSpc>
            </a:pPr>
            <a:r>
              <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rPr>
              <a:t>Mengimplementasikan proyek riset dan inovasi dengan pengelolaan yang baik, termasuk perencanaan, pelaksanaan, dan evaluasi</a:t>
            </a:r>
            <a:endPar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a:p>
            <a:pPr marL="0" lvl="0" indent="0" algn="ctr">
              <a:lnSpc>
                <a:spcPts val="2085"/>
              </a:lnSpc>
              <a:spcBef>
                <a:spcPct val="0"/>
              </a:spcBef>
            </a:pPr>
            <a:endParaRPr lang="en-US" sz="1510" spc="148">
              <a:solidFill>
                <a:srgbClr val="231F20"/>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46" name="Freeform 46"/>
          <p:cNvSpPr/>
          <p:nvPr/>
        </p:nvSpPr>
        <p:spPr>
          <a:xfrm>
            <a:off x="15295692" y="3987349"/>
            <a:ext cx="1397344" cy="1049278"/>
          </a:xfrm>
          <a:custGeom>
            <a:avLst/>
            <a:gdLst/>
            <a:ahLst/>
            <a:cxnLst/>
            <a:rect l="l" t="t" r="r" b="b"/>
            <a:pathLst>
              <a:path w="1397344" h="1049278">
                <a:moveTo>
                  <a:pt x="0" y="0"/>
                </a:moveTo>
                <a:lnTo>
                  <a:pt x="1397344" y="0"/>
                </a:lnTo>
                <a:lnTo>
                  <a:pt x="1397344" y="1049278"/>
                </a:lnTo>
                <a:lnTo>
                  <a:pt x="0" y="1049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grpSp>
        <p:nvGrpSpPr>
          <p:cNvPr id="3" name="Group 3"/>
          <p:cNvGrpSpPr/>
          <p:nvPr/>
        </p:nvGrpSpPr>
        <p:grpSpPr>
          <a:xfrm>
            <a:off x="3361875" y="3710626"/>
            <a:ext cx="2578727" cy="1432874"/>
            <a:chOff x="0" y="0"/>
            <a:chExt cx="4159440" cy="2311200"/>
          </a:xfrm>
        </p:grpSpPr>
        <p:sp>
          <p:nvSpPr>
            <p:cNvPr id="4" name="Freeform 4"/>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gradFill rotWithShape="1">
              <a:gsLst>
                <a:gs pos="0">
                  <a:srgbClr val="000000">
                    <a:alpha val="100000"/>
                  </a:srgbClr>
                </a:gs>
                <a:gs pos="100000">
                  <a:srgbClr val="555555">
                    <a:alpha val="100000"/>
                  </a:srgbClr>
                </a:gs>
              </a:gsLst>
              <a:lin ang="0"/>
            </a:gradFill>
          </p:spPr>
        </p:sp>
      </p:grpSp>
      <p:grpSp>
        <p:nvGrpSpPr>
          <p:cNvPr id="5" name="Group 5"/>
          <p:cNvGrpSpPr/>
          <p:nvPr/>
        </p:nvGrpSpPr>
        <p:grpSpPr>
          <a:xfrm>
            <a:off x="3361875" y="4152285"/>
            <a:ext cx="2087711" cy="2089050"/>
            <a:chOff x="0" y="0"/>
            <a:chExt cx="3367440" cy="3369600"/>
          </a:xfrm>
        </p:grpSpPr>
        <p:sp>
          <p:nvSpPr>
            <p:cNvPr id="6" name="Freeform 6"/>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gradFill rotWithShape="1">
              <a:gsLst>
                <a:gs pos="0">
                  <a:srgbClr val="000000">
                    <a:alpha val="100000"/>
                  </a:srgbClr>
                </a:gs>
                <a:gs pos="100000">
                  <a:srgbClr val="555555">
                    <a:alpha val="100000"/>
                  </a:srgbClr>
                </a:gs>
              </a:gsLst>
              <a:lin ang="0"/>
            </a:gradFill>
          </p:spPr>
        </p:sp>
      </p:grpSp>
      <p:grpSp>
        <p:nvGrpSpPr>
          <p:cNvPr id="7" name="Group 7"/>
          <p:cNvGrpSpPr/>
          <p:nvPr/>
        </p:nvGrpSpPr>
        <p:grpSpPr>
          <a:xfrm>
            <a:off x="7498375" y="4059917"/>
            <a:ext cx="2088157" cy="2086818"/>
            <a:chOff x="0" y="0"/>
            <a:chExt cx="3368160" cy="3366000"/>
          </a:xfrm>
        </p:grpSpPr>
        <p:sp>
          <p:nvSpPr>
            <p:cNvPr id="8" name="Freeform 8"/>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adFill rotWithShape="1">
              <a:gsLst>
                <a:gs pos="0">
                  <a:srgbClr val="000000">
                    <a:alpha val="100000"/>
                  </a:srgbClr>
                </a:gs>
                <a:gs pos="100000">
                  <a:srgbClr val="555555">
                    <a:alpha val="100000"/>
                  </a:srgbClr>
                </a:gs>
              </a:gsLst>
              <a:lin ang="0"/>
            </a:gradFill>
          </p:spPr>
        </p:sp>
      </p:grpSp>
      <p:grpSp>
        <p:nvGrpSpPr>
          <p:cNvPr id="9" name="Group 9"/>
          <p:cNvGrpSpPr/>
          <p:nvPr/>
        </p:nvGrpSpPr>
        <p:grpSpPr>
          <a:xfrm>
            <a:off x="7430786" y="5075282"/>
            <a:ext cx="2582745" cy="1431089"/>
            <a:chOff x="0" y="0"/>
            <a:chExt cx="4165920" cy="2308320"/>
          </a:xfrm>
        </p:grpSpPr>
        <p:sp>
          <p:nvSpPr>
            <p:cNvPr id="10" name="Freeform 10"/>
            <p:cNvSpPr/>
            <p:nvPr/>
          </p:nvSpPr>
          <p:spPr>
            <a:xfrm>
              <a:off x="0" y="0"/>
              <a:ext cx="4165981" cy="2308352"/>
            </a:xfrm>
            <a:custGeom>
              <a:avLst/>
              <a:gdLst/>
              <a:ahLst/>
              <a:cxnLst/>
              <a:rect l="l" t="t" r="r" b="b"/>
              <a:pathLst>
                <a:path w="4165981" h="2308352">
                  <a:moveTo>
                    <a:pt x="4165981" y="1066800"/>
                  </a:moveTo>
                  <a:cubicBezTo>
                    <a:pt x="3189351" y="1271778"/>
                    <a:pt x="3189351" y="1271778"/>
                    <a:pt x="3189351" y="1271778"/>
                  </a:cubicBezTo>
                  <a:cubicBezTo>
                    <a:pt x="3315970" y="1404366"/>
                    <a:pt x="3315970" y="1404366"/>
                    <a:pt x="3315970" y="1404366"/>
                  </a:cubicBezTo>
                  <a:cubicBezTo>
                    <a:pt x="2966339" y="1735836"/>
                    <a:pt x="2489962" y="1934718"/>
                    <a:pt x="1971548" y="1934718"/>
                  </a:cubicBezTo>
                  <a:cubicBezTo>
                    <a:pt x="892302" y="1934591"/>
                    <a:pt x="18034" y="1072769"/>
                    <a:pt x="0" y="0"/>
                  </a:cubicBezTo>
                  <a:cubicBezTo>
                    <a:pt x="18034" y="1277747"/>
                    <a:pt x="1061085" y="2308352"/>
                    <a:pt x="2339213" y="2308352"/>
                  </a:cubicBezTo>
                  <a:cubicBezTo>
                    <a:pt x="2869692" y="2308352"/>
                    <a:pt x="3358134" y="2133600"/>
                    <a:pt x="3749929" y="1832229"/>
                  </a:cubicBezTo>
                  <a:cubicBezTo>
                    <a:pt x="3852418" y="1934718"/>
                    <a:pt x="3852418" y="1934718"/>
                    <a:pt x="3852418" y="1934718"/>
                  </a:cubicBezTo>
                  <a:lnTo>
                    <a:pt x="4165981" y="1066800"/>
                  </a:lnTo>
                  <a:close/>
                </a:path>
              </a:pathLst>
            </a:custGeom>
            <a:gradFill rotWithShape="1">
              <a:gsLst>
                <a:gs pos="0">
                  <a:srgbClr val="000000">
                    <a:alpha val="100000"/>
                  </a:srgbClr>
                </a:gs>
                <a:gs pos="100000">
                  <a:srgbClr val="555555">
                    <a:alpha val="100000"/>
                  </a:srgbClr>
                </a:gs>
              </a:gsLst>
              <a:lin ang="0"/>
            </a:gradFill>
          </p:spPr>
        </p:sp>
      </p:grpSp>
      <p:grpSp>
        <p:nvGrpSpPr>
          <p:cNvPr id="11" name="Group 11"/>
          <p:cNvGrpSpPr/>
          <p:nvPr/>
        </p:nvGrpSpPr>
        <p:grpSpPr>
          <a:xfrm>
            <a:off x="11005064" y="3734507"/>
            <a:ext cx="2578727" cy="1432874"/>
            <a:chOff x="0" y="0"/>
            <a:chExt cx="4159440" cy="2311200"/>
          </a:xfrm>
        </p:grpSpPr>
        <p:sp>
          <p:nvSpPr>
            <p:cNvPr id="12" name="Freeform 12"/>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gradFill rotWithShape="1">
              <a:gsLst>
                <a:gs pos="0">
                  <a:srgbClr val="000000">
                    <a:alpha val="100000"/>
                  </a:srgbClr>
                </a:gs>
                <a:gs pos="100000">
                  <a:srgbClr val="555555">
                    <a:alpha val="100000"/>
                  </a:srgbClr>
                </a:gs>
              </a:gsLst>
              <a:lin ang="0"/>
            </a:gradFill>
          </p:spPr>
        </p:sp>
      </p:grpSp>
      <p:grpSp>
        <p:nvGrpSpPr>
          <p:cNvPr id="13" name="Group 13"/>
          <p:cNvGrpSpPr/>
          <p:nvPr/>
        </p:nvGrpSpPr>
        <p:grpSpPr>
          <a:xfrm>
            <a:off x="11132033" y="4122856"/>
            <a:ext cx="2087711" cy="2089050"/>
            <a:chOff x="0" y="0"/>
            <a:chExt cx="3367440" cy="3369600"/>
          </a:xfrm>
        </p:grpSpPr>
        <p:sp>
          <p:nvSpPr>
            <p:cNvPr id="14" name="Freeform 14"/>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gradFill rotWithShape="1">
              <a:gsLst>
                <a:gs pos="0">
                  <a:srgbClr val="000000">
                    <a:alpha val="100000"/>
                  </a:srgbClr>
                </a:gs>
                <a:gs pos="100000">
                  <a:srgbClr val="555555">
                    <a:alpha val="100000"/>
                  </a:srgbClr>
                </a:gs>
              </a:gsLst>
              <a:lin ang="0"/>
            </a:gradFill>
          </p:spPr>
        </p:sp>
      </p:grpSp>
      <p:grpSp>
        <p:nvGrpSpPr>
          <p:cNvPr id="15" name="Group 15"/>
          <p:cNvGrpSpPr/>
          <p:nvPr/>
        </p:nvGrpSpPr>
        <p:grpSpPr>
          <a:xfrm>
            <a:off x="14765244" y="4059917"/>
            <a:ext cx="2088157" cy="2086818"/>
            <a:chOff x="0" y="0"/>
            <a:chExt cx="3368160" cy="3366000"/>
          </a:xfrm>
        </p:grpSpPr>
        <p:sp>
          <p:nvSpPr>
            <p:cNvPr id="16" name="Freeform 16"/>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adFill rotWithShape="1">
              <a:gsLst>
                <a:gs pos="0">
                  <a:srgbClr val="000000">
                    <a:alpha val="100000"/>
                  </a:srgbClr>
                </a:gs>
                <a:gs pos="100000">
                  <a:srgbClr val="555555">
                    <a:alpha val="100000"/>
                  </a:srgbClr>
                </a:gs>
              </a:gsLst>
              <a:lin ang="0"/>
            </a:gradFill>
          </p:spPr>
        </p:sp>
      </p:grpSp>
      <p:sp>
        <p:nvSpPr>
          <p:cNvPr id="17" name="Freeform 17"/>
          <p:cNvSpPr/>
          <p:nvPr/>
        </p:nvSpPr>
        <p:spPr>
          <a:xfrm>
            <a:off x="15320794" y="4542385"/>
            <a:ext cx="977057" cy="1121882"/>
          </a:xfrm>
          <a:custGeom>
            <a:avLst/>
            <a:gdLst/>
            <a:ahLst/>
            <a:cxnLst/>
            <a:rect l="l" t="t" r="r" b="b"/>
            <a:pathLst>
              <a:path w="977057" h="1121882">
                <a:moveTo>
                  <a:pt x="0" y="0"/>
                </a:moveTo>
                <a:lnTo>
                  <a:pt x="977057" y="0"/>
                </a:lnTo>
                <a:lnTo>
                  <a:pt x="977057" y="1121882"/>
                </a:lnTo>
                <a:lnTo>
                  <a:pt x="0" y="1121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a:off x="8098202" y="4626922"/>
            <a:ext cx="928806" cy="896720"/>
          </a:xfrm>
          <a:custGeom>
            <a:avLst/>
            <a:gdLst/>
            <a:ahLst/>
            <a:cxnLst/>
            <a:rect l="l" t="t" r="r" b="b"/>
            <a:pathLst>
              <a:path w="928806" h="896720">
                <a:moveTo>
                  <a:pt x="0" y="0"/>
                </a:moveTo>
                <a:lnTo>
                  <a:pt x="928806" y="0"/>
                </a:lnTo>
                <a:lnTo>
                  <a:pt x="928806" y="896720"/>
                </a:lnTo>
                <a:lnTo>
                  <a:pt x="0" y="896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1678192" y="4719021"/>
            <a:ext cx="995393" cy="955577"/>
          </a:xfrm>
          <a:custGeom>
            <a:avLst/>
            <a:gdLst/>
            <a:ahLst/>
            <a:cxnLst/>
            <a:rect l="l" t="t" r="r" b="b"/>
            <a:pathLst>
              <a:path w="995393" h="955577">
                <a:moveTo>
                  <a:pt x="0" y="0"/>
                </a:moveTo>
                <a:lnTo>
                  <a:pt x="995393" y="0"/>
                </a:lnTo>
                <a:lnTo>
                  <a:pt x="995393" y="955578"/>
                </a:lnTo>
                <a:lnTo>
                  <a:pt x="0" y="955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3848237" y="4711460"/>
            <a:ext cx="1114987" cy="952807"/>
          </a:xfrm>
          <a:custGeom>
            <a:avLst/>
            <a:gdLst/>
            <a:ahLst/>
            <a:cxnLst/>
            <a:rect l="l" t="t" r="r" b="b"/>
            <a:pathLst>
              <a:path w="1114987" h="952807">
                <a:moveTo>
                  <a:pt x="0" y="0"/>
                </a:moveTo>
                <a:lnTo>
                  <a:pt x="1114987" y="0"/>
                </a:lnTo>
                <a:lnTo>
                  <a:pt x="1114987" y="952807"/>
                </a:lnTo>
                <a:lnTo>
                  <a:pt x="0" y="952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15675316" y="7776864"/>
            <a:ext cx="831541" cy="952807"/>
          </a:xfrm>
          <a:custGeom>
            <a:avLst/>
            <a:gdLst/>
            <a:ahLst/>
            <a:cxnLst/>
            <a:rect l="l" t="t" r="r" b="b"/>
            <a:pathLst>
              <a:path w="831541" h="952807">
                <a:moveTo>
                  <a:pt x="0" y="0"/>
                </a:moveTo>
                <a:lnTo>
                  <a:pt x="831541" y="0"/>
                </a:lnTo>
                <a:lnTo>
                  <a:pt x="831541" y="952807"/>
                </a:lnTo>
                <a:lnTo>
                  <a:pt x="0" y="9528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TextBox 22"/>
          <p:cNvSpPr txBox="1"/>
          <p:nvPr/>
        </p:nvSpPr>
        <p:spPr>
          <a:xfrm>
            <a:off x="3171732" y="6940005"/>
            <a:ext cx="2467998" cy="1654668"/>
          </a:xfrm>
          <a:prstGeom prst="rect">
            <a:avLst/>
          </a:prstGeom>
        </p:spPr>
        <p:txBody>
          <a:bodyPr lIns="0" tIns="0" rIns="0" bIns="0" rtlCol="0" anchor="t">
            <a:spAutoFit/>
          </a:bodyPr>
          <a:lstStyle/>
          <a:p>
            <a:pPr algn="ctr">
              <a:lnSpc>
                <a:spcPts val="1885"/>
              </a:lnSpc>
            </a:pPr>
            <a:r>
              <a:rPr lang="en-US" sz="1365" spc="133">
                <a:solidFill>
                  <a:srgbClr val="040506"/>
                </a:solidFill>
                <a:latin typeface="Montserrat Light" panose="00000500000000000000"/>
                <a:ea typeface="Montserrat Light" panose="00000500000000000000"/>
                <a:cs typeface="Montserrat Light" panose="00000500000000000000"/>
                <a:sym typeface="Montserrat Light" panose="00000500000000000000"/>
              </a:rPr>
              <a:t>Menetapkan sistempemantauan dan evaluasi untuk mengukur kemajuan dan dampakdari inisiatif strategis </a:t>
            </a:r>
            <a:endParaRPr lang="en-US" sz="1365" spc="133">
              <a:solidFill>
                <a:srgbClr val="040506"/>
              </a:solidFill>
              <a:latin typeface="Montserrat Light" panose="00000500000000000000"/>
              <a:ea typeface="Montserrat Light" panose="00000500000000000000"/>
              <a:cs typeface="Montserrat Light" panose="00000500000000000000"/>
              <a:sym typeface="Montserrat Light" panose="00000500000000000000"/>
            </a:endParaRPr>
          </a:p>
          <a:p>
            <a:pPr algn="ctr">
              <a:lnSpc>
                <a:spcPts val="1885"/>
              </a:lnSpc>
            </a:pPr>
            <a:endParaRPr lang="en-US" sz="1365" spc="133">
              <a:solidFill>
                <a:srgbClr val="040506"/>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23" name="TextBox 23"/>
          <p:cNvSpPr txBox="1"/>
          <p:nvPr/>
        </p:nvSpPr>
        <p:spPr>
          <a:xfrm>
            <a:off x="1842805" y="6420785"/>
            <a:ext cx="5125852" cy="426288"/>
          </a:xfrm>
          <a:prstGeom prst="rect">
            <a:avLst/>
          </a:prstGeom>
        </p:spPr>
        <p:txBody>
          <a:bodyPr lIns="0" tIns="0" rIns="0" bIns="0" rtlCol="0" anchor="t">
            <a:spAutoFit/>
          </a:bodyPr>
          <a:lstStyle/>
          <a:p>
            <a:pPr algn="ctr">
              <a:lnSpc>
                <a:spcPts val="3590"/>
              </a:lnSpc>
            </a:pPr>
            <a:r>
              <a:rPr lang="en-US" sz="2600" spc="36">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Pemantauan dan Evaluasi</a:t>
            </a:r>
            <a:endParaRPr lang="en-US" sz="2600" spc="36">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24" name="TextBox 24"/>
          <p:cNvSpPr txBox="1"/>
          <p:nvPr/>
        </p:nvSpPr>
        <p:spPr>
          <a:xfrm>
            <a:off x="7308455" y="2523060"/>
            <a:ext cx="2467998" cy="1416543"/>
          </a:xfrm>
          <a:prstGeom prst="rect">
            <a:avLst/>
          </a:prstGeom>
        </p:spPr>
        <p:txBody>
          <a:bodyPr lIns="0" tIns="0" rIns="0" bIns="0" rtlCol="0" anchor="t">
            <a:spAutoFit/>
          </a:bodyPr>
          <a:lstStyle/>
          <a:p>
            <a:pPr algn="ctr">
              <a:lnSpc>
                <a:spcPts val="1885"/>
              </a:lnSpc>
            </a:pPr>
            <a:r>
              <a:rPr lang="en-US" sz="1365" spc="133">
                <a:solidFill>
                  <a:srgbClr val="040506"/>
                </a:solidFill>
                <a:latin typeface="Montserrat Light" panose="00000500000000000000"/>
                <a:ea typeface="Montserrat Light" panose="00000500000000000000"/>
                <a:cs typeface="Montserrat Light" panose="00000500000000000000"/>
                <a:sym typeface="Montserrat Light" panose="00000500000000000000"/>
              </a:rPr>
              <a:t>terkaitTransformasi Digital BRIN, mewujudkan layanan digital/ </a:t>
            </a:r>
            <a:r>
              <a:rPr lang="en-US" sz="1365" spc="133">
                <a:solidFill>
                  <a:srgbClr val="040506"/>
                </a:solidFill>
                <a:latin typeface="Montserrat Light Italics" panose="00000500000000000000"/>
                <a:ea typeface="Montserrat Light Italics" panose="00000500000000000000"/>
                <a:cs typeface="Montserrat Light Italics" panose="00000500000000000000"/>
                <a:sym typeface="Montserrat Light Italics" panose="00000500000000000000"/>
              </a:rPr>
              <a:t>paperless</a:t>
            </a:r>
            <a:r>
              <a:rPr lang="en-US" sz="1365" spc="133">
                <a:solidFill>
                  <a:srgbClr val="040506"/>
                </a:solidFill>
                <a:latin typeface="Montserrat Light" panose="00000500000000000000"/>
                <a:ea typeface="Montserrat Light" panose="00000500000000000000"/>
                <a:cs typeface="Montserrat Light" panose="00000500000000000000"/>
                <a:sym typeface="Montserrat Light" panose="00000500000000000000"/>
              </a:rPr>
              <a:t> untuk internal &amp; eksternal</a:t>
            </a:r>
            <a:endParaRPr lang="en-US" sz="1365" spc="133">
              <a:solidFill>
                <a:srgbClr val="040506"/>
              </a:solidFill>
              <a:latin typeface="Montserrat Light" panose="00000500000000000000"/>
              <a:ea typeface="Montserrat Light" panose="00000500000000000000"/>
              <a:cs typeface="Montserrat Light" panose="00000500000000000000"/>
              <a:sym typeface="Montserrat Light" panose="00000500000000000000"/>
            </a:endParaRPr>
          </a:p>
          <a:p>
            <a:pPr algn="ctr">
              <a:lnSpc>
                <a:spcPts val="1885"/>
              </a:lnSpc>
            </a:pPr>
            <a:endParaRPr lang="en-US" sz="1365" spc="133">
              <a:solidFill>
                <a:srgbClr val="040506"/>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25" name="TextBox 25"/>
          <p:cNvSpPr txBox="1"/>
          <p:nvPr/>
        </p:nvSpPr>
        <p:spPr>
          <a:xfrm>
            <a:off x="6296930" y="1953979"/>
            <a:ext cx="4531349" cy="426288"/>
          </a:xfrm>
          <a:prstGeom prst="rect">
            <a:avLst/>
          </a:prstGeom>
        </p:spPr>
        <p:txBody>
          <a:bodyPr lIns="0" tIns="0" rIns="0" bIns="0" rtlCol="0" anchor="t">
            <a:spAutoFit/>
          </a:bodyPr>
          <a:lstStyle/>
          <a:p>
            <a:pPr algn="ctr">
              <a:lnSpc>
                <a:spcPts val="3590"/>
              </a:lnSpc>
            </a:pPr>
            <a:r>
              <a:rPr lang="en-US" sz="2600" spc="36">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Strategi Open Platform </a:t>
            </a:r>
            <a:endParaRPr lang="en-US" sz="2600" spc="36">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26" name="TextBox 26"/>
          <p:cNvSpPr txBox="1"/>
          <p:nvPr/>
        </p:nvSpPr>
        <p:spPr>
          <a:xfrm>
            <a:off x="10985866" y="7075003"/>
            <a:ext cx="2467998" cy="2369043"/>
          </a:xfrm>
          <a:prstGeom prst="rect">
            <a:avLst/>
          </a:prstGeom>
        </p:spPr>
        <p:txBody>
          <a:bodyPr lIns="0" tIns="0" rIns="0" bIns="0" rtlCol="0" anchor="t">
            <a:spAutoFit/>
          </a:bodyPr>
          <a:lstStyle/>
          <a:p>
            <a:pPr algn="ctr">
              <a:lnSpc>
                <a:spcPts val="1885"/>
              </a:lnSpc>
            </a:pPr>
            <a:r>
              <a:rPr lang="en-US" sz="1365" spc="133">
                <a:solidFill>
                  <a:srgbClr val="040506"/>
                </a:solidFill>
                <a:latin typeface="Montserrat Light" panose="00000500000000000000"/>
                <a:ea typeface="Montserrat Light" panose="00000500000000000000"/>
                <a:cs typeface="Montserrat Light" panose="00000500000000000000"/>
                <a:sym typeface="Montserrat Light" panose="00000500000000000000"/>
              </a:rPr>
              <a:t>absensi menggunakan system realtime Dimana dapatmemetakan dan mengetahui Lokasi kehadiran sehingga pegawai BRIN dapat termonitor lokasinya dalampelaksanaan tugas</a:t>
            </a:r>
            <a:endParaRPr lang="en-US" sz="1365" spc="133">
              <a:solidFill>
                <a:srgbClr val="040506"/>
              </a:solidFill>
              <a:latin typeface="Montserrat Light" panose="00000500000000000000"/>
              <a:ea typeface="Montserrat Light" panose="00000500000000000000"/>
              <a:cs typeface="Montserrat Light" panose="00000500000000000000"/>
              <a:sym typeface="Montserrat Light" panose="00000500000000000000"/>
            </a:endParaRPr>
          </a:p>
          <a:p>
            <a:pPr algn="ctr">
              <a:lnSpc>
                <a:spcPts val="1885"/>
              </a:lnSpc>
            </a:pPr>
            <a:endParaRPr lang="en-US" sz="1365" spc="133">
              <a:solidFill>
                <a:srgbClr val="040506"/>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27" name="TextBox 27"/>
          <p:cNvSpPr txBox="1"/>
          <p:nvPr/>
        </p:nvSpPr>
        <p:spPr>
          <a:xfrm>
            <a:off x="10651969" y="6196948"/>
            <a:ext cx="3135793" cy="873963"/>
          </a:xfrm>
          <a:prstGeom prst="rect">
            <a:avLst/>
          </a:prstGeom>
        </p:spPr>
        <p:txBody>
          <a:bodyPr lIns="0" tIns="0" rIns="0" bIns="0" rtlCol="0" anchor="t">
            <a:spAutoFit/>
          </a:bodyPr>
          <a:lstStyle/>
          <a:p>
            <a:pPr algn="ctr">
              <a:lnSpc>
                <a:spcPts val="3590"/>
              </a:lnSpc>
            </a:pPr>
            <a:r>
              <a:rPr lang="en-US" sz="2600" spc="36">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BRIN melakukan transformasi </a:t>
            </a:r>
            <a:endParaRPr lang="en-US" sz="2600" spc="36">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28" name="TextBox 28"/>
          <p:cNvSpPr txBox="1"/>
          <p:nvPr/>
        </p:nvSpPr>
        <p:spPr>
          <a:xfrm>
            <a:off x="14575323" y="2167123"/>
            <a:ext cx="2467998" cy="1892793"/>
          </a:xfrm>
          <a:prstGeom prst="rect">
            <a:avLst/>
          </a:prstGeom>
        </p:spPr>
        <p:txBody>
          <a:bodyPr lIns="0" tIns="0" rIns="0" bIns="0" rtlCol="0" anchor="t">
            <a:spAutoFit/>
          </a:bodyPr>
          <a:lstStyle/>
          <a:p>
            <a:pPr algn="ctr">
              <a:lnSpc>
                <a:spcPts val="1885"/>
              </a:lnSpc>
            </a:pPr>
            <a:r>
              <a:rPr lang="en-US" sz="1365" spc="133">
                <a:solidFill>
                  <a:srgbClr val="040506"/>
                </a:solidFill>
                <a:latin typeface="Montserrat Light" panose="00000500000000000000"/>
                <a:ea typeface="Montserrat Light" panose="00000500000000000000"/>
                <a:cs typeface="Montserrat Light" panose="00000500000000000000"/>
                <a:sym typeface="Montserrat Light" panose="00000500000000000000"/>
              </a:rPr>
              <a:t>Menjaga komunikasi yang efektif di dalamorganisasi untukmemastikan semuapihak memahami tujuanstrategis dan peranmereka</a:t>
            </a:r>
            <a:endParaRPr lang="en-US" sz="1365" spc="133">
              <a:solidFill>
                <a:srgbClr val="040506"/>
              </a:solidFill>
              <a:latin typeface="Montserrat Light" panose="00000500000000000000"/>
              <a:ea typeface="Montserrat Light" panose="00000500000000000000"/>
              <a:cs typeface="Montserrat Light" panose="00000500000000000000"/>
              <a:sym typeface="Montserrat Light" panose="00000500000000000000"/>
            </a:endParaRPr>
          </a:p>
          <a:p>
            <a:pPr algn="ctr">
              <a:lnSpc>
                <a:spcPts val="1885"/>
              </a:lnSpc>
            </a:pPr>
            <a:endParaRPr lang="en-US" sz="1365" spc="133">
              <a:solidFill>
                <a:srgbClr val="040506"/>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29" name="TextBox 29"/>
          <p:cNvSpPr txBox="1"/>
          <p:nvPr/>
        </p:nvSpPr>
        <p:spPr>
          <a:xfrm>
            <a:off x="13787762" y="1622597"/>
            <a:ext cx="3775108" cy="426288"/>
          </a:xfrm>
          <a:prstGeom prst="rect">
            <a:avLst/>
          </a:prstGeom>
        </p:spPr>
        <p:txBody>
          <a:bodyPr lIns="0" tIns="0" rIns="0" bIns="0" rtlCol="0" anchor="t">
            <a:spAutoFit/>
          </a:bodyPr>
          <a:lstStyle/>
          <a:p>
            <a:pPr algn="ctr">
              <a:lnSpc>
                <a:spcPts val="3590"/>
              </a:lnSpc>
            </a:pPr>
            <a:r>
              <a:rPr lang="en-US" sz="2600" spc="36">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Komunikasi Internal</a:t>
            </a:r>
            <a:endParaRPr lang="en-US" sz="2600" spc="36">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30" name="Freeform 30"/>
          <p:cNvSpPr/>
          <p:nvPr/>
        </p:nvSpPr>
        <p:spPr>
          <a:xfrm>
            <a:off x="108937" y="136647"/>
            <a:ext cx="1839527" cy="2551944"/>
          </a:xfrm>
          <a:custGeom>
            <a:avLst/>
            <a:gdLst/>
            <a:ahLst/>
            <a:cxnLst/>
            <a:rect l="l" t="t" r="r" b="b"/>
            <a:pathLst>
              <a:path w="1839527" h="2551944">
                <a:moveTo>
                  <a:pt x="0" y="0"/>
                </a:moveTo>
                <a:lnTo>
                  <a:pt x="1839526" y="0"/>
                </a:lnTo>
                <a:lnTo>
                  <a:pt x="1839526" y="2551945"/>
                </a:lnTo>
                <a:lnTo>
                  <a:pt x="0" y="2551945"/>
                </a:lnTo>
                <a:lnTo>
                  <a:pt x="0" y="0"/>
                </a:lnTo>
                <a:close/>
              </a:path>
            </a:pathLst>
          </a:custGeom>
          <a:blipFill>
            <a:blip r:embed="rId12"/>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1"/>
            <a:stretch>
              <a:fillRect t="-38888" b="-38888"/>
            </a:stretch>
          </a:blipFill>
        </p:spPr>
      </p:sp>
      <p:sp>
        <p:nvSpPr>
          <p:cNvPr id="3" name="Freeform 3"/>
          <p:cNvSpPr/>
          <p:nvPr/>
        </p:nvSpPr>
        <p:spPr>
          <a:xfrm rot="1844104">
            <a:off x="6390084" y="1066457"/>
            <a:ext cx="13471756" cy="1426670"/>
          </a:xfrm>
          <a:custGeom>
            <a:avLst/>
            <a:gdLst/>
            <a:ahLst/>
            <a:cxnLst/>
            <a:rect l="l" t="t" r="r" b="b"/>
            <a:pathLst>
              <a:path w="13471756" h="1426670">
                <a:moveTo>
                  <a:pt x="0" y="0"/>
                </a:moveTo>
                <a:lnTo>
                  <a:pt x="13471756" y="0"/>
                </a:lnTo>
                <a:lnTo>
                  <a:pt x="13471756" y="1426670"/>
                </a:lnTo>
                <a:lnTo>
                  <a:pt x="0" y="1426670"/>
                </a:lnTo>
                <a:lnTo>
                  <a:pt x="0" y="0"/>
                </a:lnTo>
                <a:close/>
              </a:path>
            </a:pathLst>
          </a:custGeom>
          <a:blipFill>
            <a:blip r:embed="rId2"/>
            <a:stretch>
              <a:fillRect t="-86495"/>
            </a:stretch>
          </a:blipFill>
        </p:spPr>
      </p:sp>
      <p:grpSp>
        <p:nvGrpSpPr>
          <p:cNvPr id="4" name="Group 4"/>
          <p:cNvGrpSpPr>
            <a:grpSpLocks noChangeAspect="1"/>
          </p:cNvGrpSpPr>
          <p:nvPr/>
        </p:nvGrpSpPr>
        <p:grpSpPr>
          <a:xfrm>
            <a:off x="10356812" y="0"/>
            <a:ext cx="7931188" cy="4461294"/>
            <a:chOff x="0" y="0"/>
            <a:chExt cx="6089457" cy="3425320"/>
          </a:xfrm>
        </p:grpSpPr>
        <p:sp>
          <p:nvSpPr>
            <p:cNvPr id="5" name="Freeform 5"/>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solidFill>
              <a:srgbClr val="539BE0"/>
            </a:solidFill>
          </p:spPr>
        </p:sp>
        <p:sp>
          <p:nvSpPr>
            <p:cNvPr id="6" name="Freeform 6"/>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blipFill>
              <a:blip r:embed="rId3"/>
              <a:stretch>
                <a:fillRect t="-9259" b="-9259"/>
              </a:stretch>
            </a:blipFill>
          </p:spPr>
        </p:sp>
      </p:grpSp>
      <p:sp>
        <p:nvSpPr>
          <p:cNvPr id="7" name="TextBox 7"/>
          <p:cNvSpPr txBox="1"/>
          <p:nvPr/>
        </p:nvSpPr>
        <p:spPr>
          <a:xfrm>
            <a:off x="139742" y="196497"/>
            <a:ext cx="10922249" cy="1036320"/>
          </a:xfrm>
          <a:prstGeom prst="rect">
            <a:avLst/>
          </a:prstGeom>
        </p:spPr>
        <p:txBody>
          <a:bodyPr lIns="0" tIns="0" rIns="0" bIns="0" rtlCol="0" anchor="t">
            <a:spAutoFit/>
          </a:bodyPr>
          <a:lstStyle/>
          <a:p>
            <a:pPr algn="l">
              <a:lnSpc>
                <a:spcPts val="4140"/>
              </a:lnSpc>
            </a:pPr>
            <a:r>
              <a:rPr lang="en-US" sz="3000" spc="105">
                <a:solidFill>
                  <a:srgbClr val="010101"/>
                </a:solidFill>
                <a:latin typeface="Archivo Black" panose="020B0A03020202020B04"/>
                <a:ea typeface="Archivo Black" panose="020B0A03020202020B04"/>
                <a:cs typeface="Archivo Black" panose="020B0A03020202020B04"/>
                <a:sym typeface="Archivo Black" panose="020B0A03020202020B04"/>
              </a:rPr>
              <a:t>IMPLEMENTASI KEPEMIMPINAN STRATEGIS</a:t>
            </a:r>
            <a:endParaRPr lang="en-US" sz="3000" spc="105">
              <a:solidFill>
                <a:srgbClr val="010101"/>
              </a:solidFill>
              <a:latin typeface="Archivo Black" panose="020B0A03020202020B04"/>
              <a:ea typeface="Archivo Black" panose="020B0A03020202020B04"/>
              <a:cs typeface="Archivo Black" panose="020B0A03020202020B04"/>
              <a:sym typeface="Archivo Black" panose="020B0A03020202020B04"/>
            </a:endParaRPr>
          </a:p>
          <a:p>
            <a:pPr marL="0" lvl="0" indent="0" algn="l">
              <a:lnSpc>
                <a:spcPts val="4140"/>
              </a:lnSpc>
              <a:spcBef>
                <a:spcPct val="0"/>
              </a:spcBef>
            </a:pPr>
            <a:r>
              <a:rPr lang="en-US" sz="3000" spc="105">
                <a:solidFill>
                  <a:srgbClr val="010101"/>
                </a:solidFill>
                <a:latin typeface="Archivo Black" panose="020B0A03020202020B04"/>
                <a:ea typeface="Archivo Black" panose="020B0A03020202020B04"/>
                <a:cs typeface="Archivo Black" panose="020B0A03020202020B04"/>
                <a:sym typeface="Archivo Black" panose="020B0A03020202020B04"/>
              </a:rPr>
              <a:t> “Organisasi Pembelajar</a:t>
            </a:r>
            <a:endParaRPr lang="en-US" sz="3000" spc="105">
              <a:solidFill>
                <a:srgbClr val="010101"/>
              </a:solidFill>
              <a:latin typeface="Archivo Black" panose="020B0A03020202020B04"/>
              <a:ea typeface="Archivo Black" panose="020B0A03020202020B04"/>
              <a:cs typeface="Archivo Black" panose="020B0A03020202020B04"/>
              <a:sym typeface="Archivo Black" panose="020B0A03020202020B04"/>
            </a:endParaRPr>
          </a:p>
        </p:txBody>
      </p:sp>
      <p:sp>
        <p:nvSpPr>
          <p:cNvPr id="8" name="TextBox 8"/>
          <p:cNvSpPr txBox="1"/>
          <p:nvPr/>
        </p:nvSpPr>
        <p:spPr>
          <a:xfrm>
            <a:off x="2585027" y="3559527"/>
            <a:ext cx="4950833" cy="1097237"/>
          </a:xfrm>
          <a:prstGeom prst="rect">
            <a:avLst/>
          </a:prstGeom>
        </p:spPr>
        <p:txBody>
          <a:bodyPr lIns="0" tIns="0" rIns="0" bIns="0" rtlCol="0" anchor="t">
            <a:spAutoFit/>
          </a:bodyPr>
          <a:lstStyle/>
          <a:p>
            <a:pPr algn="l">
              <a:lnSpc>
                <a:spcPts val="2185"/>
              </a:lnSpc>
            </a:pPr>
            <a:r>
              <a:rPr lang="en-US" sz="1585" spc="155">
                <a:solidFill>
                  <a:srgbClr val="F2F4F5"/>
                </a:solidFill>
                <a:latin typeface="Montserrat Light" panose="00000500000000000000"/>
                <a:ea typeface="Montserrat Light" panose="00000500000000000000"/>
                <a:cs typeface="Montserrat Light" panose="00000500000000000000"/>
                <a:sym typeface="Montserrat Light" panose="00000500000000000000"/>
              </a:rPr>
              <a:t>Lorem ipsum dolor sit amet, consectetur adipiscing elit. Duis vulputate nulla at ante rhoncus, vel efficitur felis condimentum. Proin odio odio.</a:t>
            </a:r>
            <a:endParaRPr lang="en-US" sz="1585" spc="155">
              <a:solidFill>
                <a:srgbClr val="F2F4F5"/>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9" name="TextBox 9"/>
          <p:cNvSpPr txBox="1"/>
          <p:nvPr/>
        </p:nvSpPr>
        <p:spPr>
          <a:xfrm>
            <a:off x="1351028" y="1829206"/>
            <a:ext cx="10750481" cy="930402"/>
          </a:xfrm>
          <a:prstGeom prst="rect">
            <a:avLst/>
          </a:prstGeom>
        </p:spPr>
        <p:txBody>
          <a:bodyPr lIns="0" tIns="0" rIns="0" bIns="0" rtlCol="0" anchor="t">
            <a:spAutoFit/>
          </a:bodyPr>
          <a:lstStyle/>
          <a:p>
            <a:pPr algn="just">
              <a:lnSpc>
                <a:spcPts val="2485"/>
              </a:lnSpc>
            </a:pPr>
            <a:r>
              <a:rPr lang="en-US" sz="1800" spc="176">
                <a:solidFill>
                  <a:srgbClr val="040506"/>
                </a:solidFill>
                <a:latin typeface="Montserrat Light" panose="00000500000000000000"/>
                <a:ea typeface="Montserrat Light" panose="00000500000000000000"/>
                <a:cs typeface="Montserrat Light" panose="00000500000000000000"/>
                <a:sym typeface="Montserrat Light" panose="00000500000000000000"/>
              </a:rPr>
              <a:t>Menetapkan sistempemantauan dan evaluasi untuk mengukur kemajuan dan dampakdari inisiatif strategis </a:t>
            </a:r>
            <a:endParaRPr lang="en-US" sz="1800" spc="176">
              <a:solidFill>
                <a:srgbClr val="040506"/>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2485"/>
              </a:lnSpc>
            </a:pPr>
            <a:endParaRPr lang="en-US" sz="1800" spc="176">
              <a:solidFill>
                <a:srgbClr val="040506"/>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0" name="TextBox 10"/>
          <p:cNvSpPr txBox="1"/>
          <p:nvPr/>
        </p:nvSpPr>
        <p:spPr>
          <a:xfrm>
            <a:off x="610571" y="1343431"/>
            <a:ext cx="5125852" cy="419100"/>
          </a:xfrm>
          <a:prstGeom prst="rect">
            <a:avLst/>
          </a:prstGeom>
        </p:spPr>
        <p:txBody>
          <a:bodyPr lIns="0" tIns="0" rIns="0" bIns="0" rtlCol="0" anchor="t">
            <a:spAutoFit/>
          </a:bodyPr>
          <a:lstStyle/>
          <a:p>
            <a:pPr algn="ctr">
              <a:lnSpc>
                <a:spcPts val="3450"/>
              </a:lnSpc>
            </a:pPr>
            <a:r>
              <a:rPr lang="en-US" sz="2500" spc="34">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Kolaborasi Interdisipliner</a:t>
            </a:r>
            <a:endParaRPr lang="en-US" sz="2500" spc="34">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11" name="TextBox 11"/>
          <p:cNvSpPr txBox="1"/>
          <p:nvPr/>
        </p:nvSpPr>
        <p:spPr>
          <a:xfrm>
            <a:off x="715346" y="2526246"/>
            <a:ext cx="5125852" cy="419100"/>
          </a:xfrm>
          <a:prstGeom prst="rect">
            <a:avLst/>
          </a:prstGeom>
        </p:spPr>
        <p:txBody>
          <a:bodyPr lIns="0" tIns="0" rIns="0" bIns="0" rtlCol="0" anchor="t">
            <a:spAutoFit/>
          </a:bodyPr>
          <a:lstStyle/>
          <a:p>
            <a:pPr algn="ctr">
              <a:lnSpc>
                <a:spcPts val="3450"/>
              </a:lnSpc>
            </a:pPr>
            <a:r>
              <a:rPr lang="en-US" sz="2500" spc="34">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Pengembangan Kebijakan</a:t>
            </a:r>
            <a:endParaRPr lang="en-US" sz="2500" spc="34">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12" name="TextBox 12"/>
          <p:cNvSpPr txBox="1"/>
          <p:nvPr/>
        </p:nvSpPr>
        <p:spPr>
          <a:xfrm>
            <a:off x="1351028" y="3012021"/>
            <a:ext cx="12788579" cy="616077"/>
          </a:xfrm>
          <a:prstGeom prst="rect">
            <a:avLst/>
          </a:prstGeom>
        </p:spPr>
        <p:txBody>
          <a:bodyPr lIns="0" tIns="0" rIns="0" bIns="0" rtlCol="0" anchor="t">
            <a:spAutoFit/>
          </a:bodyPr>
          <a:lstStyle/>
          <a:p>
            <a:pPr algn="just">
              <a:lnSpc>
                <a:spcPts val="2485"/>
              </a:lnSpc>
            </a:pPr>
            <a:r>
              <a:rPr lang="en-US" sz="1800" spc="176">
                <a:solidFill>
                  <a:srgbClr val="040506"/>
                </a:solidFill>
                <a:latin typeface="Montserrat Light" panose="00000500000000000000"/>
                <a:ea typeface="Montserrat Light" panose="00000500000000000000"/>
                <a:cs typeface="Montserrat Light" panose="00000500000000000000"/>
                <a:sym typeface="Montserrat Light" panose="00000500000000000000"/>
              </a:rPr>
              <a:t>Mengembangkan dan menerapkan kebijakan yang mendukung inovasi dan riset, serta mengatasi tantangan yang dihadapi dalam ekosistem penelitian.</a:t>
            </a:r>
            <a:endParaRPr lang="en-US" sz="1800" spc="176">
              <a:solidFill>
                <a:srgbClr val="040506"/>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3" name="TextBox 13"/>
          <p:cNvSpPr txBox="1"/>
          <p:nvPr/>
        </p:nvSpPr>
        <p:spPr>
          <a:xfrm>
            <a:off x="281709" y="3675723"/>
            <a:ext cx="5125852" cy="419100"/>
          </a:xfrm>
          <a:prstGeom prst="rect">
            <a:avLst/>
          </a:prstGeom>
        </p:spPr>
        <p:txBody>
          <a:bodyPr lIns="0" tIns="0" rIns="0" bIns="0" rtlCol="0" anchor="t">
            <a:spAutoFit/>
          </a:bodyPr>
          <a:lstStyle/>
          <a:p>
            <a:pPr algn="ctr">
              <a:lnSpc>
                <a:spcPts val="3450"/>
              </a:lnSpc>
            </a:pPr>
            <a:r>
              <a:rPr lang="en-US" sz="2500" spc="34">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Regulasi dan Standar</a:t>
            </a:r>
            <a:endParaRPr lang="en-US" sz="2500" spc="34">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14" name="TextBox 14"/>
          <p:cNvSpPr txBox="1"/>
          <p:nvPr/>
        </p:nvSpPr>
        <p:spPr>
          <a:xfrm>
            <a:off x="1351028" y="4138968"/>
            <a:ext cx="12788579" cy="616077"/>
          </a:xfrm>
          <a:prstGeom prst="rect">
            <a:avLst/>
          </a:prstGeom>
        </p:spPr>
        <p:txBody>
          <a:bodyPr lIns="0" tIns="0" rIns="0" bIns="0" rtlCol="0" anchor="t">
            <a:spAutoFit/>
          </a:bodyPr>
          <a:lstStyle/>
          <a:p>
            <a:pPr algn="just">
              <a:lnSpc>
                <a:spcPts val="2485"/>
              </a:lnSpc>
            </a:pPr>
            <a:r>
              <a:rPr lang="en-US" sz="1800" spc="176">
                <a:solidFill>
                  <a:srgbClr val="040506"/>
                </a:solidFill>
                <a:latin typeface="Montserrat Light" panose="00000500000000000000"/>
                <a:ea typeface="Montserrat Light" panose="00000500000000000000"/>
                <a:cs typeface="Montserrat Light" panose="00000500000000000000"/>
                <a:sym typeface="Montserrat Light" panose="00000500000000000000"/>
              </a:rPr>
              <a:t>Menetapkan standar dan regulasi untuk memastikan kualitas dan integritas penelitian</a:t>
            </a:r>
            <a:endParaRPr lang="en-US" sz="1800" spc="176">
              <a:solidFill>
                <a:srgbClr val="040506"/>
              </a:solidFill>
              <a:latin typeface="Montserrat Light" panose="00000500000000000000"/>
              <a:ea typeface="Montserrat Light" panose="00000500000000000000"/>
              <a:cs typeface="Montserrat Light" panose="00000500000000000000"/>
              <a:sym typeface="Montserrat Light" panose="00000500000000000000"/>
            </a:endParaRPr>
          </a:p>
          <a:p>
            <a:pPr algn="just">
              <a:lnSpc>
                <a:spcPts val="2485"/>
              </a:lnSpc>
            </a:pPr>
            <a:endParaRPr lang="en-US" sz="1800" spc="176">
              <a:solidFill>
                <a:srgbClr val="040506"/>
              </a:solidFill>
              <a:latin typeface="Montserrat Light" panose="00000500000000000000"/>
              <a:ea typeface="Montserrat Light" panose="00000500000000000000"/>
              <a:cs typeface="Montserrat Light" panose="00000500000000000000"/>
              <a:sym typeface="Montserrat Light" panose="00000500000000000000"/>
            </a:endParaRPr>
          </a:p>
        </p:txBody>
      </p:sp>
      <p:sp>
        <p:nvSpPr>
          <p:cNvPr id="15" name="TextBox 15"/>
          <p:cNvSpPr txBox="1"/>
          <p:nvPr/>
        </p:nvSpPr>
        <p:spPr>
          <a:xfrm>
            <a:off x="1125673" y="4585119"/>
            <a:ext cx="14318975" cy="930402"/>
          </a:xfrm>
          <a:prstGeom prst="rect">
            <a:avLst/>
          </a:prstGeom>
        </p:spPr>
        <p:txBody>
          <a:bodyPr lIns="0" tIns="0" rIns="0" bIns="0" rtlCol="0" anchor="t">
            <a:spAutoFit/>
          </a:bodyPr>
          <a:lstStyle/>
          <a:p>
            <a:pPr algn="just">
              <a:lnSpc>
                <a:spcPts val="2485"/>
              </a:lnSpc>
            </a:pPr>
            <a:r>
              <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Melakukan proses rekrutmen pegawai dengan standar Pendidikan yang tinggi (S3) tujuan menciptakan SDM BRIN yang unggul dan berkompeten pada bidangnya</a:t>
            </a:r>
            <a:endPar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a:p>
            <a:pPr algn="ctr">
              <a:lnSpc>
                <a:spcPts val="2485"/>
              </a:lnSpc>
            </a:pPr>
            <a:endPar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16" name="TextBox 16"/>
          <p:cNvSpPr txBox="1"/>
          <p:nvPr/>
        </p:nvSpPr>
        <p:spPr>
          <a:xfrm>
            <a:off x="1125673" y="5364645"/>
            <a:ext cx="17007530" cy="930402"/>
          </a:xfrm>
          <a:prstGeom prst="rect">
            <a:avLst/>
          </a:prstGeom>
        </p:spPr>
        <p:txBody>
          <a:bodyPr lIns="0" tIns="0" rIns="0" bIns="0" rtlCol="0" anchor="t">
            <a:spAutoFit/>
          </a:bodyPr>
          <a:lstStyle/>
          <a:p>
            <a:pPr algn="just">
              <a:lnSpc>
                <a:spcPts val="2485"/>
              </a:lnSpc>
            </a:pPr>
            <a:r>
              <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Memiliki Program manajemen Talenta Nasional ( manajementalenta.Brin.go.id) bidang Riset dan inovasi yang betujuan untuk meningkatkan kapasitas dan mobilitas Periset di BRIN</a:t>
            </a:r>
            <a:endPar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a:p>
            <a:pPr algn="just">
              <a:lnSpc>
                <a:spcPts val="2485"/>
              </a:lnSpc>
            </a:pPr>
            <a:endPar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17" name="TextBox 17"/>
          <p:cNvSpPr txBox="1"/>
          <p:nvPr/>
        </p:nvSpPr>
        <p:spPr>
          <a:xfrm>
            <a:off x="1125673" y="6092607"/>
            <a:ext cx="17007530" cy="616077"/>
          </a:xfrm>
          <a:prstGeom prst="rect">
            <a:avLst/>
          </a:prstGeom>
        </p:spPr>
        <p:txBody>
          <a:bodyPr lIns="0" tIns="0" rIns="0" bIns="0" rtlCol="0" anchor="t">
            <a:spAutoFit/>
          </a:bodyPr>
          <a:lstStyle/>
          <a:p>
            <a:pPr algn="just">
              <a:lnSpc>
                <a:spcPts val="2485"/>
              </a:lnSpc>
            </a:pPr>
            <a:r>
              <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Melakukan Kolaborasi dengan Kampus-kampus dalam pelaksanaan program Riset dan Inovasi.</a:t>
            </a:r>
            <a:endPar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a:p>
            <a:pPr algn="just">
              <a:lnSpc>
                <a:spcPts val="2485"/>
              </a:lnSpc>
            </a:pPr>
            <a:endPar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18" name="TextBox 18"/>
          <p:cNvSpPr txBox="1"/>
          <p:nvPr/>
        </p:nvSpPr>
        <p:spPr>
          <a:xfrm>
            <a:off x="1104900" y="6533172"/>
            <a:ext cx="5125852" cy="419100"/>
          </a:xfrm>
          <a:prstGeom prst="rect">
            <a:avLst/>
          </a:prstGeom>
        </p:spPr>
        <p:txBody>
          <a:bodyPr lIns="0" tIns="0" rIns="0" bIns="0" rtlCol="0" anchor="t">
            <a:spAutoFit/>
          </a:bodyPr>
          <a:lstStyle/>
          <a:p>
            <a:pPr algn="l">
              <a:lnSpc>
                <a:spcPts val="3450"/>
              </a:lnSpc>
            </a:pPr>
            <a:r>
              <a:rPr lang="en-US" sz="2500" spc="34">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Fleksibilitas</a:t>
            </a:r>
            <a:endParaRPr lang="en-US" sz="2500" spc="34">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19" name="TextBox 19"/>
          <p:cNvSpPr txBox="1"/>
          <p:nvPr/>
        </p:nvSpPr>
        <p:spPr>
          <a:xfrm>
            <a:off x="1095375" y="7028472"/>
            <a:ext cx="17007530" cy="616077"/>
          </a:xfrm>
          <a:prstGeom prst="rect">
            <a:avLst/>
          </a:prstGeom>
        </p:spPr>
        <p:txBody>
          <a:bodyPr lIns="0" tIns="0" rIns="0" bIns="0" rtlCol="0" anchor="t">
            <a:spAutoFit/>
          </a:bodyPr>
          <a:lstStyle/>
          <a:p>
            <a:pPr algn="just">
              <a:lnSpc>
                <a:spcPts val="2485"/>
              </a:lnSpc>
            </a:pPr>
            <a:r>
              <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Menerapkan pendekatan yang fleksibel untuk menyesuaikan strategi dan rencana dengan perkembangan baru dan perubahan lingkungan</a:t>
            </a:r>
            <a:endPar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a:p>
            <a:pPr algn="just">
              <a:lnSpc>
                <a:spcPts val="2485"/>
              </a:lnSpc>
            </a:pPr>
            <a:endPar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20" name="TextBox 20"/>
          <p:cNvSpPr txBox="1"/>
          <p:nvPr/>
        </p:nvSpPr>
        <p:spPr>
          <a:xfrm>
            <a:off x="1125673" y="7447572"/>
            <a:ext cx="5125852" cy="419100"/>
          </a:xfrm>
          <a:prstGeom prst="rect">
            <a:avLst/>
          </a:prstGeom>
        </p:spPr>
        <p:txBody>
          <a:bodyPr lIns="0" tIns="0" rIns="0" bIns="0" rtlCol="0" anchor="t">
            <a:spAutoFit/>
          </a:bodyPr>
          <a:lstStyle/>
          <a:p>
            <a:pPr algn="l">
              <a:lnSpc>
                <a:spcPts val="3450"/>
              </a:lnSpc>
            </a:pPr>
            <a:r>
              <a:rPr lang="en-US" sz="2500" spc="34">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Budaya Inovasi</a:t>
            </a:r>
            <a:endParaRPr lang="en-US" sz="2500" spc="34">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
        <p:nvSpPr>
          <p:cNvPr id="21" name="TextBox 21"/>
          <p:cNvSpPr txBox="1"/>
          <p:nvPr/>
        </p:nvSpPr>
        <p:spPr>
          <a:xfrm>
            <a:off x="1125673" y="8000022"/>
            <a:ext cx="17007530" cy="616077"/>
          </a:xfrm>
          <a:prstGeom prst="rect">
            <a:avLst/>
          </a:prstGeom>
        </p:spPr>
        <p:txBody>
          <a:bodyPr lIns="0" tIns="0" rIns="0" bIns="0" rtlCol="0" anchor="t">
            <a:spAutoFit/>
          </a:bodyPr>
          <a:lstStyle/>
          <a:p>
            <a:pPr algn="just">
              <a:lnSpc>
                <a:spcPts val="2485"/>
              </a:lnSpc>
            </a:pPr>
            <a:r>
              <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rPr>
              <a:t>Menciptakan budaya yang mendukung inovasi dan kreativitas di dalam organisasi</a:t>
            </a:r>
            <a:endPar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a:p>
            <a:pPr algn="just">
              <a:lnSpc>
                <a:spcPts val="2485"/>
              </a:lnSpc>
            </a:pPr>
            <a:endParaRPr lang="en-US" sz="1800" spc="25">
              <a:solidFill>
                <a:srgbClr val="040506"/>
              </a:solidFill>
              <a:latin typeface="Montserrat Classic" panose="00000500000000000000"/>
              <a:ea typeface="Montserrat Classic" panose="00000500000000000000"/>
              <a:cs typeface="Montserrat Classic" panose="00000500000000000000"/>
              <a:sym typeface="Montserrat Classic" panose="0000050000000000000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12850</Words>
  <Application>WPS Presentation</Application>
  <PresentationFormat>Custom</PresentationFormat>
  <Paragraphs>335</Paragraphs>
  <Slides>17</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17</vt:i4>
      </vt:variant>
    </vt:vector>
  </HeadingPairs>
  <TitlesOfParts>
    <vt:vector size="31" baseType="lpstr">
      <vt:lpstr>Arial</vt:lpstr>
      <vt:lpstr>SimSun</vt:lpstr>
      <vt:lpstr>Wingdings</vt:lpstr>
      <vt:lpstr>Montserrat Classic</vt:lpstr>
      <vt:lpstr>Montserrat Classic Bold</vt:lpstr>
      <vt:lpstr>Montserrat Light</vt:lpstr>
      <vt:lpstr>Archivo Black</vt:lpstr>
      <vt:lpstr>Montserrat Light Italics</vt:lpstr>
      <vt:lpstr>Arial</vt:lpstr>
      <vt:lpstr>Montserrat Light Bold</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catur prasetya</dc:title>
  <dc:creator/>
  <cp:lastModifiedBy>audrey</cp:lastModifiedBy>
  <cp:revision>3</cp:revision>
  <dcterms:created xsi:type="dcterms:W3CDTF">2006-08-16T00:00:00Z</dcterms:created>
  <dcterms:modified xsi:type="dcterms:W3CDTF">2024-08-23T13:29:00Z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64B51EE4ED9046B29AE6C877FBF7559E_13</vt:lpwstr>
  </property>
  <property fmtid="{D5CDD505-2E9C-101B-9397-08002B2CF9AE}" pid="3" name="KSOProductBuildVer">
    <vt:lpwstr>1033-12.2.0.17562</vt:lpwstr>
  </property>
</Properties>
</file>